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obo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2" name="Shape 1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1" name="Shape 1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Shape 2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1" name="Shape 2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0" name="Shape 2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1" name="Shape 2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50000"/>
              </a:lnSpc>
              <a:spcBef>
                <a:spcPts val="1500"/>
              </a:spcBef>
              <a:spcAft>
                <a:spcPts val="0"/>
              </a:spcAft>
              <a:buNone/>
            </a:pPr>
            <a:r>
              <a:rPr lang="en" sz="1200">
                <a:solidFill>
                  <a:srgbClr val="555555"/>
                </a:solidFill>
                <a:latin typeface="Roboto"/>
                <a:ea typeface="Roboto"/>
                <a:cs typeface="Roboto"/>
                <a:sym typeface="Roboto"/>
              </a:rPr>
              <a:t>Usually, a disruption means having to manually check the board for flight information and seek out customer service for assistance. With ‘My Journey’, the app can be linked up with SIA’s new Sabre crew management system to relay information during disruptions. For example, SIA can consider adding a built in chat feature in order to provide remote, customer service for consumers. This can make a big difference in fast-changing environments where incidents like disruptions or schedule changes require crew to act decisively and efficiently. </a:t>
            </a:r>
            <a:endParaRPr sz="1200">
              <a:solidFill>
                <a:srgbClr val="555555"/>
              </a:solidFill>
              <a:latin typeface="Roboto"/>
              <a:ea typeface="Roboto"/>
              <a:cs typeface="Roboto"/>
              <a:sym typeface="Roboto"/>
            </a:endParaRPr>
          </a:p>
          <a:p>
            <a:pPr indent="0" lvl="0" marL="0" rtl="0">
              <a:lnSpc>
                <a:spcPct val="150000"/>
              </a:lnSpc>
              <a:spcBef>
                <a:spcPts val="1500"/>
              </a:spcBef>
              <a:spcAft>
                <a:spcPts val="0"/>
              </a:spcAft>
              <a:buClr>
                <a:schemeClr val="dk1"/>
              </a:buClr>
              <a:buSzPts val="1100"/>
              <a:buFont typeface="Arial"/>
              <a:buNone/>
            </a:pPr>
            <a:r>
              <a:rPr lang="en" sz="1200">
                <a:solidFill>
                  <a:srgbClr val="555555"/>
                </a:solidFill>
                <a:latin typeface="Roboto"/>
                <a:ea typeface="Roboto"/>
                <a:cs typeface="Roboto"/>
                <a:sym typeface="Roboto"/>
              </a:rPr>
              <a:t>Once implemented, Singapore Airlines, SilkAir and Singapore Airlines Cargo will be able to quickly and efficiently manage and track all customer operations, from a single, integrated and real-time web platform, eliminating the work of multiple systems.  Using ‘My Journey’, crew managers can plan, schedule, track and manage disruptions to rosters, and impact to crew accommodation.  This enables more responsive decision-making and improved productivity and efficiency, including quicker staffing solutions to alleviate flight delays.  It will also improve the airlines’ planning capabilities to help meet training and qualification requirements, as mandated by regulatory authorities.</a:t>
            </a:r>
            <a:endParaRPr sz="1200">
              <a:solidFill>
                <a:srgbClr val="555555"/>
              </a:solidFill>
              <a:latin typeface="Roboto"/>
              <a:ea typeface="Roboto"/>
              <a:cs typeface="Roboto"/>
              <a:sym typeface="Roboto"/>
            </a:endParaRPr>
          </a:p>
          <a:p>
            <a:pPr indent="0" lvl="0" marL="0" rtl="0">
              <a:lnSpc>
                <a:spcPct val="150000"/>
              </a:lnSpc>
              <a:spcBef>
                <a:spcPts val="1500"/>
              </a:spcBef>
              <a:spcAft>
                <a:spcPts val="0"/>
              </a:spcAft>
              <a:buClr>
                <a:schemeClr val="dk1"/>
              </a:buClr>
              <a:buSzPts val="1100"/>
              <a:buFont typeface="Arial"/>
              <a:buNone/>
            </a:pPr>
            <a:r>
              <a:rPr lang="en" sz="1200">
                <a:solidFill>
                  <a:srgbClr val="555555"/>
                </a:solidFill>
                <a:latin typeface="Roboto"/>
                <a:ea typeface="Roboto"/>
                <a:cs typeface="Roboto"/>
                <a:sym typeface="Roboto"/>
              </a:rPr>
              <a:t>Built around streamlined workflows to make crew management easy and efficient, Crew Manager has an intuitive user interface and includes customizable rules for greater airline control and flexibility. The Crew Manager crew portal and services-based architecture also offer web and mobile browser connectivity for crew members with self-service tools for interactive roster management.</a:t>
            </a:r>
            <a:endParaRPr sz="1200">
              <a:solidFill>
                <a:srgbClr val="555555"/>
              </a:solidFill>
              <a:latin typeface="Roboto"/>
              <a:ea typeface="Roboto"/>
              <a:cs typeface="Roboto"/>
              <a:sym typeface="Roboto"/>
            </a:endParaRPr>
          </a:p>
          <a:p>
            <a:pPr indent="0" lvl="0" marL="0" rtl="0">
              <a:spcBef>
                <a:spcPts val="8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7" name="Shape 2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50000"/>
              </a:lnSpc>
              <a:spcBef>
                <a:spcPts val="1500"/>
              </a:spcBef>
              <a:spcAft>
                <a:spcPts val="0"/>
              </a:spcAft>
              <a:buNone/>
            </a:pPr>
            <a:r>
              <a:rPr lang="en" sz="1200">
                <a:solidFill>
                  <a:srgbClr val="555555"/>
                </a:solidFill>
                <a:latin typeface="Roboto"/>
                <a:ea typeface="Roboto"/>
                <a:cs typeface="Roboto"/>
                <a:sym typeface="Roboto"/>
              </a:rPr>
              <a:t>Usually, a disruption means having to manually check the board for flight information and seek out customer service for assistance. With ‘My Journey’, the app can be linked up with SIA’s new Sabre crew management system to relay information during disruptions. For example, SIA can consider adding a built in chat feature in order to provide remote, customer service for consumers. This can make a big difference in fast-changing environments where incidents like disruptions or schedule changes require crew to act decisively and efficiently. </a:t>
            </a:r>
            <a:endParaRPr sz="1200">
              <a:solidFill>
                <a:srgbClr val="555555"/>
              </a:solidFill>
              <a:latin typeface="Roboto"/>
              <a:ea typeface="Roboto"/>
              <a:cs typeface="Roboto"/>
              <a:sym typeface="Roboto"/>
            </a:endParaRPr>
          </a:p>
          <a:p>
            <a:pPr indent="0" lvl="0" marL="0">
              <a:lnSpc>
                <a:spcPct val="150000"/>
              </a:lnSpc>
              <a:spcBef>
                <a:spcPts val="1500"/>
              </a:spcBef>
              <a:spcAft>
                <a:spcPts val="0"/>
              </a:spcAft>
              <a:buClr>
                <a:schemeClr val="dk1"/>
              </a:buClr>
              <a:buSzPts val="1100"/>
              <a:buFont typeface="Arial"/>
              <a:buNone/>
            </a:pPr>
            <a:r>
              <a:rPr lang="en" sz="1200">
                <a:solidFill>
                  <a:srgbClr val="555555"/>
                </a:solidFill>
                <a:latin typeface="Roboto"/>
                <a:ea typeface="Roboto"/>
                <a:cs typeface="Roboto"/>
                <a:sym typeface="Roboto"/>
              </a:rPr>
              <a:t>Once implemented, Singapore Airlines, SilkAir and Singapore Airlines Cargo will be able to quickly and efficiently manage and track all customer operations, from a single, integrated and real-time web platform, eliminating the work of multiple systems.  Using ‘My Journey’, crew managers can plan, schedule, track and manage disruptions to rosters, and impact to crew accommodation.  This enables more responsive decision-making and improved productivity and efficiency, including quicker staffing solutions to alleviate flight delays.  It will also improve the airlines’ planning capabilities to help meet training and qualification requirements, as mandated by regulatory authorities.</a:t>
            </a:r>
            <a:endParaRPr sz="1200">
              <a:solidFill>
                <a:srgbClr val="555555"/>
              </a:solidFill>
              <a:latin typeface="Roboto"/>
              <a:ea typeface="Roboto"/>
              <a:cs typeface="Roboto"/>
              <a:sym typeface="Roboto"/>
            </a:endParaRPr>
          </a:p>
          <a:p>
            <a:pPr indent="0" lvl="0" marL="0">
              <a:lnSpc>
                <a:spcPct val="150000"/>
              </a:lnSpc>
              <a:spcBef>
                <a:spcPts val="1500"/>
              </a:spcBef>
              <a:spcAft>
                <a:spcPts val="0"/>
              </a:spcAft>
              <a:buClr>
                <a:schemeClr val="dk1"/>
              </a:buClr>
              <a:buSzPts val="1100"/>
              <a:buFont typeface="Arial"/>
              <a:buNone/>
            </a:pPr>
            <a:r>
              <a:rPr lang="en" sz="1200">
                <a:solidFill>
                  <a:srgbClr val="555555"/>
                </a:solidFill>
                <a:latin typeface="Roboto"/>
                <a:ea typeface="Roboto"/>
                <a:cs typeface="Roboto"/>
                <a:sym typeface="Roboto"/>
              </a:rPr>
              <a:t>Built around streamlined workflows to make crew management easy and efficient, Crew Manager has an intuitive user interface and includes customizable rules for greater airline control and flexibility. The Crew Manager crew portal and services-based architecture also offer web and mobile browser connectivity for crew members with self-service tools for interactive roster management.</a:t>
            </a:r>
            <a:endParaRPr sz="1200">
              <a:solidFill>
                <a:srgbClr val="555555"/>
              </a:solidFill>
              <a:latin typeface="Roboto"/>
              <a:ea typeface="Roboto"/>
              <a:cs typeface="Roboto"/>
              <a:sym typeface="Roboto"/>
            </a:endParaRPr>
          </a:p>
          <a:p>
            <a:pPr indent="0" lvl="0" marL="0" rtl="0">
              <a:spcBef>
                <a:spcPts val="8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3" name="Shape 2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50000"/>
              </a:lnSpc>
              <a:spcBef>
                <a:spcPts val="1500"/>
              </a:spcBef>
              <a:spcAft>
                <a:spcPts val="0"/>
              </a:spcAft>
              <a:buNone/>
            </a:pPr>
            <a:r>
              <a:rPr lang="en" sz="1200">
                <a:solidFill>
                  <a:srgbClr val="555555"/>
                </a:solidFill>
                <a:latin typeface="Roboto"/>
                <a:ea typeface="Roboto"/>
                <a:cs typeface="Roboto"/>
                <a:sym typeface="Roboto"/>
              </a:rPr>
              <a:t>Usually, a disruption means having to manually check the board for flight information and seek out customer service for assistance. With ‘My Journey’, the app can be linked up with SIA’s new Sabre crew management system to relay information during disruptions. For example, SIA can consider adding a built in chat feature in order to provide remote, customer service for consumers. This can make a big difference in fast-changing environments where incidents like disruptions or schedule changes require crew to act decisively and efficiently. </a:t>
            </a:r>
            <a:endParaRPr sz="1200">
              <a:solidFill>
                <a:srgbClr val="555555"/>
              </a:solidFill>
              <a:latin typeface="Roboto"/>
              <a:ea typeface="Roboto"/>
              <a:cs typeface="Roboto"/>
              <a:sym typeface="Roboto"/>
            </a:endParaRPr>
          </a:p>
          <a:p>
            <a:pPr indent="0" lvl="0" marL="0" rtl="0">
              <a:lnSpc>
                <a:spcPct val="150000"/>
              </a:lnSpc>
              <a:spcBef>
                <a:spcPts val="1500"/>
              </a:spcBef>
              <a:spcAft>
                <a:spcPts val="0"/>
              </a:spcAft>
              <a:buNone/>
            </a:pPr>
            <a:r>
              <a:rPr lang="en" sz="1200">
                <a:solidFill>
                  <a:srgbClr val="555555"/>
                </a:solidFill>
                <a:latin typeface="Roboto"/>
                <a:ea typeface="Roboto"/>
                <a:cs typeface="Roboto"/>
                <a:sym typeface="Roboto"/>
              </a:rPr>
              <a:t>Once implemented, Singapore Airlines, SilkAir and Singapore Airlines Cargo will be able to quickly and efficiently manage and track all customer operations, from a single, integrated and real-time web platform, eliminating the work of multiple systems.  Using ‘My Journey’, crew managers can plan, schedule, track and manage disruptions to rosters, and impact to crew accommodation.  This enables more responsive decision-making and improved productivity and efficiency, including quicker staffing solutions to alleviate flight delays.  It will also improve the airlines’ planning capabilities to help meet training and qualification requirements, as mandated by regulatory authorities.</a:t>
            </a:r>
            <a:endParaRPr sz="1200">
              <a:solidFill>
                <a:srgbClr val="555555"/>
              </a:solidFill>
              <a:latin typeface="Roboto"/>
              <a:ea typeface="Roboto"/>
              <a:cs typeface="Roboto"/>
              <a:sym typeface="Roboto"/>
            </a:endParaRPr>
          </a:p>
          <a:p>
            <a:pPr indent="0" lvl="0" marL="0" rtl="0">
              <a:lnSpc>
                <a:spcPct val="150000"/>
              </a:lnSpc>
              <a:spcBef>
                <a:spcPts val="1500"/>
              </a:spcBef>
              <a:spcAft>
                <a:spcPts val="0"/>
              </a:spcAft>
              <a:buNone/>
            </a:pPr>
            <a:r>
              <a:rPr lang="en" sz="1200">
                <a:solidFill>
                  <a:srgbClr val="555555"/>
                </a:solidFill>
                <a:latin typeface="Roboto"/>
                <a:ea typeface="Roboto"/>
                <a:cs typeface="Roboto"/>
                <a:sym typeface="Roboto"/>
              </a:rPr>
              <a:t>Built around streamlined workflows to make crew management easy and efficient, Crew Manager has an intuitive user interface and includes customizable rules for greater airline control and flexibility. The Crew Manager crew portal and services-based architecture also offer web and mobile browser connectivity for crew members with self-service tools for interactive roster management.</a:t>
            </a:r>
            <a:endParaRPr sz="1200">
              <a:solidFill>
                <a:srgbClr val="555555"/>
              </a:solidFill>
              <a:latin typeface="Roboto"/>
              <a:ea typeface="Roboto"/>
              <a:cs typeface="Roboto"/>
              <a:sym typeface="Roboto"/>
            </a:endParaRPr>
          </a:p>
          <a:p>
            <a:pPr indent="0" lvl="0" marL="0" rtl="0">
              <a:spcBef>
                <a:spcPts val="80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Shape 2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0" name="Shape 2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50000"/>
              </a:lnSpc>
              <a:spcBef>
                <a:spcPts val="1500"/>
              </a:spcBef>
              <a:spcAft>
                <a:spcPts val="0"/>
              </a:spcAft>
              <a:buNone/>
            </a:pPr>
            <a:r>
              <a:rPr lang="en" sz="1200">
                <a:solidFill>
                  <a:srgbClr val="555555"/>
                </a:solidFill>
                <a:latin typeface="Roboto"/>
                <a:ea typeface="Roboto"/>
                <a:cs typeface="Roboto"/>
                <a:sym typeface="Roboto"/>
              </a:rPr>
              <a:t>Usually, a disruption means having to manually check the board for flight information and seek out customer service for assistance. With ‘My Journey’, the app can be linked up with SIA’s new Sabre crew management system to relay information during disruptions. For example, SIA can consider adding a built in chat feature in order to provide remote, customer service for consumers. This can make a big difference in fast-changing environments where incidents like disruptions or schedule changes require crew to act decisively and efficiently. </a:t>
            </a:r>
            <a:endParaRPr sz="1200">
              <a:solidFill>
                <a:srgbClr val="555555"/>
              </a:solidFill>
              <a:latin typeface="Roboto"/>
              <a:ea typeface="Roboto"/>
              <a:cs typeface="Roboto"/>
              <a:sym typeface="Roboto"/>
            </a:endParaRPr>
          </a:p>
          <a:p>
            <a:pPr indent="0" lvl="0" marL="0" rtl="0">
              <a:lnSpc>
                <a:spcPct val="150000"/>
              </a:lnSpc>
              <a:spcBef>
                <a:spcPts val="1500"/>
              </a:spcBef>
              <a:spcAft>
                <a:spcPts val="0"/>
              </a:spcAft>
              <a:buClr>
                <a:schemeClr val="dk1"/>
              </a:buClr>
              <a:buSzPts val="1100"/>
              <a:buFont typeface="Arial"/>
              <a:buNone/>
            </a:pPr>
            <a:r>
              <a:rPr lang="en" sz="1200">
                <a:solidFill>
                  <a:srgbClr val="555555"/>
                </a:solidFill>
                <a:latin typeface="Roboto"/>
                <a:ea typeface="Roboto"/>
                <a:cs typeface="Roboto"/>
                <a:sym typeface="Roboto"/>
              </a:rPr>
              <a:t>Once implemented, Singapore Airlines, SilkAir and Singapore Airlines Cargo will be able to quickly and efficiently manage and track all customer operations, from a single, integrated and real-time web platform, eliminating the work of multiple systems.  Using ‘My Journey’, crew managers can plan, schedule, track and manage disruptions to rosters, and impact to crew accommodation.  This enables more responsive decision-making and improved productivity and efficiency, including quicker staffing solutions to alleviate flight delays.  It will also improve the airlines’ planning capabilities to help meet training and qualification requirements, as mandated by regulatory authorities.</a:t>
            </a:r>
            <a:endParaRPr sz="1200">
              <a:solidFill>
                <a:srgbClr val="555555"/>
              </a:solidFill>
              <a:latin typeface="Roboto"/>
              <a:ea typeface="Roboto"/>
              <a:cs typeface="Roboto"/>
              <a:sym typeface="Roboto"/>
            </a:endParaRPr>
          </a:p>
          <a:p>
            <a:pPr indent="0" lvl="0" marL="0" rtl="0">
              <a:lnSpc>
                <a:spcPct val="150000"/>
              </a:lnSpc>
              <a:spcBef>
                <a:spcPts val="1500"/>
              </a:spcBef>
              <a:spcAft>
                <a:spcPts val="0"/>
              </a:spcAft>
              <a:buClr>
                <a:schemeClr val="dk1"/>
              </a:buClr>
              <a:buSzPts val="1100"/>
              <a:buFont typeface="Arial"/>
              <a:buNone/>
            </a:pPr>
            <a:r>
              <a:rPr lang="en" sz="1200">
                <a:solidFill>
                  <a:srgbClr val="555555"/>
                </a:solidFill>
                <a:latin typeface="Roboto"/>
                <a:ea typeface="Roboto"/>
                <a:cs typeface="Roboto"/>
                <a:sym typeface="Roboto"/>
              </a:rPr>
              <a:t>Built around streamlined workflows to make crew management easy and efficient, Crew Manager has an intuitive user interface and includes customizable rules for greater airline control and flexibility. The Crew Manager crew portal and services-based architecture also offer web and mobile browser connectivity for crew members with self-service tools for interactive roster management.</a:t>
            </a:r>
            <a:endParaRPr sz="1200">
              <a:solidFill>
                <a:srgbClr val="555555"/>
              </a:solidFill>
              <a:latin typeface="Roboto"/>
              <a:ea typeface="Roboto"/>
              <a:cs typeface="Roboto"/>
              <a:sym typeface="Roboto"/>
            </a:endParaRPr>
          </a:p>
          <a:p>
            <a:pPr indent="0" lvl="0" marL="0" rtl="0">
              <a:spcBef>
                <a:spcPts val="8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Shape 2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6" name="Shape 2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Shape 1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 name="Shape 1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50000"/>
              </a:lnSpc>
              <a:spcBef>
                <a:spcPts val="1500"/>
              </a:spcBef>
              <a:spcAft>
                <a:spcPts val="0"/>
              </a:spcAft>
              <a:buNone/>
            </a:pPr>
            <a:r>
              <a:rPr lang="en" sz="1200">
                <a:solidFill>
                  <a:srgbClr val="555555"/>
                </a:solidFill>
                <a:latin typeface="Roboto"/>
                <a:ea typeface="Roboto"/>
                <a:cs typeface="Roboto"/>
                <a:sym typeface="Roboto"/>
              </a:rPr>
              <a:t>Usually, a disruption means having to manually check the board for flight information and seek out customer service for assistance. With ‘My Journey’, the app can be linked up with SIA’s new Sabre crew management system to relay information during disruptions. For example, SIA can consider adding a built in chat feature in order to provide remote, customer service for consumers. This can make a big difference in fast-changing environments where incidents like disruptions or schedule changes require crew to act decisively and efficiently. </a:t>
            </a:r>
            <a:endParaRPr sz="1200">
              <a:solidFill>
                <a:srgbClr val="555555"/>
              </a:solidFill>
              <a:latin typeface="Roboto"/>
              <a:ea typeface="Roboto"/>
              <a:cs typeface="Roboto"/>
              <a:sym typeface="Roboto"/>
            </a:endParaRPr>
          </a:p>
          <a:p>
            <a:pPr indent="0" lvl="0" marL="0" rtl="0">
              <a:lnSpc>
                <a:spcPct val="150000"/>
              </a:lnSpc>
              <a:spcBef>
                <a:spcPts val="1500"/>
              </a:spcBef>
              <a:spcAft>
                <a:spcPts val="0"/>
              </a:spcAft>
              <a:buClr>
                <a:schemeClr val="dk1"/>
              </a:buClr>
              <a:buSzPts val="1100"/>
              <a:buFont typeface="Arial"/>
              <a:buNone/>
            </a:pPr>
            <a:r>
              <a:rPr lang="en" sz="1200">
                <a:solidFill>
                  <a:srgbClr val="555555"/>
                </a:solidFill>
                <a:latin typeface="Roboto"/>
                <a:ea typeface="Roboto"/>
                <a:cs typeface="Roboto"/>
                <a:sym typeface="Roboto"/>
              </a:rPr>
              <a:t>Once implemented, Singapore Airlines, SilkAir and Singapore Airlines Cargo will be able to quickly and efficiently manage and track all customer operations, from a single, integrated and real-time web platform, eliminating the work of multiple systems.  Using ‘My Journey’, crew managers can plan, schedule, track and manage disruptions to rosters, and impact to crew accommodation.  This enables more responsive decision-making and improved productivity and efficiency, including quicker staffing solutions to alleviate flight delays.  It will also improve the airlines’ planning capabilities to help meet training and qualification requirements, as mandated by regulatory authorities.</a:t>
            </a:r>
            <a:endParaRPr sz="1200">
              <a:solidFill>
                <a:srgbClr val="555555"/>
              </a:solidFill>
              <a:latin typeface="Roboto"/>
              <a:ea typeface="Roboto"/>
              <a:cs typeface="Roboto"/>
              <a:sym typeface="Roboto"/>
            </a:endParaRPr>
          </a:p>
          <a:p>
            <a:pPr indent="0" lvl="0" marL="0" rtl="0">
              <a:lnSpc>
                <a:spcPct val="150000"/>
              </a:lnSpc>
              <a:spcBef>
                <a:spcPts val="1500"/>
              </a:spcBef>
              <a:spcAft>
                <a:spcPts val="0"/>
              </a:spcAft>
              <a:buClr>
                <a:schemeClr val="dk1"/>
              </a:buClr>
              <a:buSzPts val="1100"/>
              <a:buFont typeface="Arial"/>
              <a:buNone/>
            </a:pPr>
            <a:r>
              <a:rPr lang="en" sz="1200">
                <a:solidFill>
                  <a:srgbClr val="555555"/>
                </a:solidFill>
                <a:latin typeface="Roboto"/>
                <a:ea typeface="Roboto"/>
                <a:cs typeface="Roboto"/>
                <a:sym typeface="Roboto"/>
              </a:rPr>
              <a:t>Built around streamlined workflows to make crew management easy and efficient, Crew Manager has an intuitive user interface and includes customizable rules for greater airline control and flexibility. The Crew Manager crew portal and services-based architecture also offer web and mobile browser connectivity for crew members with self-service tools for interactive roster management.</a:t>
            </a:r>
            <a:endParaRPr sz="1200">
              <a:solidFill>
                <a:srgbClr val="555555"/>
              </a:solidFill>
              <a:latin typeface="Roboto"/>
              <a:ea typeface="Roboto"/>
              <a:cs typeface="Roboto"/>
              <a:sym typeface="Roboto"/>
            </a:endParaRPr>
          </a:p>
          <a:p>
            <a:pPr indent="0" lvl="0" marL="0" rtl="0">
              <a:spcBef>
                <a:spcPts val="8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50000"/>
              </a:lnSpc>
              <a:spcBef>
                <a:spcPts val="1500"/>
              </a:spcBef>
              <a:spcAft>
                <a:spcPts val="0"/>
              </a:spcAft>
              <a:buNone/>
            </a:pPr>
            <a:r>
              <a:rPr lang="en" sz="1200">
                <a:solidFill>
                  <a:srgbClr val="555555"/>
                </a:solidFill>
                <a:latin typeface="Roboto"/>
                <a:ea typeface="Roboto"/>
                <a:cs typeface="Roboto"/>
                <a:sym typeface="Roboto"/>
              </a:rPr>
              <a:t>Usually, a disruption means having to manually check the board for flight information and seek out customer service for assistance. With ‘My Journey’, the app can be linked up with SIA’s new Sabre crew management system to relay information during disruptions. For example, SIA can consider adding a built in chat feature in order to provide remote, customer service for consumers. This can make a big difference in fast-changing environments where incidents like disruptions or schedule changes require crew to act decisively and efficiently. </a:t>
            </a:r>
            <a:endParaRPr sz="1200">
              <a:solidFill>
                <a:srgbClr val="555555"/>
              </a:solidFill>
              <a:latin typeface="Roboto"/>
              <a:ea typeface="Roboto"/>
              <a:cs typeface="Roboto"/>
              <a:sym typeface="Roboto"/>
            </a:endParaRPr>
          </a:p>
          <a:p>
            <a:pPr indent="0" lvl="0" marL="0" rtl="0">
              <a:lnSpc>
                <a:spcPct val="150000"/>
              </a:lnSpc>
              <a:spcBef>
                <a:spcPts val="1500"/>
              </a:spcBef>
              <a:spcAft>
                <a:spcPts val="0"/>
              </a:spcAft>
              <a:buClr>
                <a:schemeClr val="dk1"/>
              </a:buClr>
              <a:buSzPts val="1100"/>
              <a:buFont typeface="Arial"/>
              <a:buNone/>
            </a:pPr>
            <a:r>
              <a:rPr lang="en" sz="1200">
                <a:solidFill>
                  <a:srgbClr val="555555"/>
                </a:solidFill>
                <a:latin typeface="Roboto"/>
                <a:ea typeface="Roboto"/>
                <a:cs typeface="Roboto"/>
                <a:sym typeface="Roboto"/>
              </a:rPr>
              <a:t>Once implemented, Singapore Airlines, SilkAir and Singapore Airlines Cargo will be able to quickly and efficiently manage and track all customer operations, from a single, integrated and real-time web platform, eliminating the work of multiple systems.  Using ‘My Journey’, crew managers can plan, schedule, track and manage disruptions to rosters, and impact to crew accommodation.  This enables more responsive decision-making and improved productivity and efficiency, including quicker staffing solutions to alleviate flight delays.  It will also improve the airlines’ planning capabilities to help meet training and qualification requirements, as mandated by regulatory authorities.</a:t>
            </a:r>
            <a:endParaRPr sz="1200">
              <a:solidFill>
                <a:srgbClr val="555555"/>
              </a:solidFill>
              <a:latin typeface="Roboto"/>
              <a:ea typeface="Roboto"/>
              <a:cs typeface="Roboto"/>
              <a:sym typeface="Roboto"/>
            </a:endParaRPr>
          </a:p>
          <a:p>
            <a:pPr indent="0" lvl="0" marL="0" rtl="0">
              <a:lnSpc>
                <a:spcPct val="150000"/>
              </a:lnSpc>
              <a:spcBef>
                <a:spcPts val="1500"/>
              </a:spcBef>
              <a:spcAft>
                <a:spcPts val="0"/>
              </a:spcAft>
              <a:buClr>
                <a:schemeClr val="dk1"/>
              </a:buClr>
              <a:buSzPts val="1100"/>
              <a:buFont typeface="Arial"/>
              <a:buNone/>
            </a:pPr>
            <a:r>
              <a:rPr lang="en" sz="1200">
                <a:solidFill>
                  <a:srgbClr val="555555"/>
                </a:solidFill>
                <a:latin typeface="Roboto"/>
                <a:ea typeface="Roboto"/>
                <a:cs typeface="Roboto"/>
                <a:sym typeface="Roboto"/>
              </a:rPr>
              <a:t>Built around streamlined workflows to make crew management easy and efficient, Crew Manager has an intuitive user interface and includes customizable rules for greater airline control and flexibility. The Crew Manager crew portal and services-based architecture also offer web and mobile browser connectivity for crew members with self-service tools for interactive roster management.</a:t>
            </a:r>
            <a:endParaRPr sz="1200">
              <a:solidFill>
                <a:srgbClr val="555555"/>
              </a:solidFill>
              <a:latin typeface="Roboto"/>
              <a:ea typeface="Roboto"/>
              <a:cs typeface="Roboto"/>
              <a:sym typeface="Roboto"/>
            </a:endParaRPr>
          </a:p>
          <a:p>
            <a:pPr indent="0" lvl="0" marL="0" rtl="0">
              <a:spcBef>
                <a:spcPts val="8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Shape 55"/>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Shape 56"/>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Shape 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8" name="Shape 58"/>
        <p:cNvGrpSpPr/>
        <p:nvPr/>
      </p:nvGrpSpPr>
      <p:grpSpPr>
        <a:xfrm>
          <a:off x="0" y="0"/>
          <a:ext cx="0" cy="0"/>
          <a:chOff x="0" y="0"/>
          <a:chExt cx="0" cy="0"/>
        </a:xfrm>
      </p:grpSpPr>
      <p:sp>
        <p:nvSpPr>
          <p:cNvPr id="59" name="Shape 59"/>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Shape 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1" name="Shape 61"/>
        <p:cNvGrpSpPr/>
        <p:nvPr/>
      </p:nvGrpSpPr>
      <p:grpSpPr>
        <a:xfrm>
          <a:off x="0" y="0"/>
          <a:ext cx="0" cy="0"/>
          <a:chOff x="0" y="0"/>
          <a:chExt cx="0" cy="0"/>
        </a:xfrm>
      </p:grpSpPr>
      <p:sp>
        <p:nvSpPr>
          <p:cNvPr id="62" name="Shape 62"/>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Shape 63"/>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Shape 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5" name="Shape 65"/>
        <p:cNvGrpSpPr/>
        <p:nvPr/>
      </p:nvGrpSpPr>
      <p:grpSpPr>
        <a:xfrm>
          <a:off x="0" y="0"/>
          <a:ext cx="0" cy="0"/>
          <a:chOff x="0" y="0"/>
          <a:chExt cx="0" cy="0"/>
        </a:xfrm>
      </p:grpSpPr>
      <p:sp>
        <p:nvSpPr>
          <p:cNvPr id="66" name="Shape 6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Shape 67"/>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Shape 68"/>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Shape 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0" name="Shape 70"/>
        <p:cNvGrpSpPr/>
        <p:nvPr/>
      </p:nvGrpSpPr>
      <p:grpSpPr>
        <a:xfrm>
          <a:off x="0" y="0"/>
          <a:ext cx="0" cy="0"/>
          <a:chOff x="0" y="0"/>
          <a:chExt cx="0" cy="0"/>
        </a:xfrm>
      </p:grpSpPr>
      <p:sp>
        <p:nvSpPr>
          <p:cNvPr id="71" name="Shape 7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Shape 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3" name="Shape 73"/>
        <p:cNvGrpSpPr/>
        <p:nvPr/>
      </p:nvGrpSpPr>
      <p:grpSpPr>
        <a:xfrm>
          <a:off x="0" y="0"/>
          <a:ext cx="0" cy="0"/>
          <a:chOff x="0" y="0"/>
          <a:chExt cx="0" cy="0"/>
        </a:xfrm>
      </p:grpSpPr>
      <p:sp>
        <p:nvSpPr>
          <p:cNvPr id="74" name="Shape 74"/>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Shape 75"/>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Shape 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77" name="Shape 77"/>
        <p:cNvGrpSpPr/>
        <p:nvPr/>
      </p:nvGrpSpPr>
      <p:grpSpPr>
        <a:xfrm>
          <a:off x="0" y="0"/>
          <a:ext cx="0" cy="0"/>
          <a:chOff x="0" y="0"/>
          <a:chExt cx="0" cy="0"/>
        </a:xfrm>
      </p:grpSpPr>
      <p:sp>
        <p:nvSpPr>
          <p:cNvPr id="78" name="Shape 7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Shape 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0" name="Shape 80"/>
        <p:cNvGrpSpPr/>
        <p:nvPr/>
      </p:nvGrpSpPr>
      <p:grpSpPr>
        <a:xfrm>
          <a:off x="0" y="0"/>
          <a:ext cx="0" cy="0"/>
          <a:chOff x="0" y="0"/>
          <a:chExt cx="0" cy="0"/>
        </a:xfrm>
      </p:grpSpPr>
      <p:sp>
        <p:nvSpPr>
          <p:cNvPr id="81" name="Shape 8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Shape 82"/>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Shape 83"/>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Shape 84"/>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Shape 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6" name="Shape 86"/>
        <p:cNvGrpSpPr/>
        <p:nvPr/>
      </p:nvGrpSpPr>
      <p:grpSpPr>
        <a:xfrm>
          <a:off x="0" y="0"/>
          <a:ext cx="0" cy="0"/>
          <a:chOff x="0" y="0"/>
          <a:chExt cx="0" cy="0"/>
        </a:xfrm>
      </p:grpSpPr>
      <p:sp>
        <p:nvSpPr>
          <p:cNvPr id="87" name="Shape 87"/>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88" name="Shape 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89" name="Shape 89"/>
        <p:cNvGrpSpPr/>
        <p:nvPr/>
      </p:nvGrpSpPr>
      <p:grpSpPr>
        <a:xfrm>
          <a:off x="0" y="0"/>
          <a:ext cx="0" cy="0"/>
          <a:chOff x="0" y="0"/>
          <a:chExt cx="0" cy="0"/>
        </a:xfrm>
      </p:grpSpPr>
      <p:sp>
        <p:nvSpPr>
          <p:cNvPr id="90" name="Shape 90"/>
          <p:cNvSpPr txBox="1"/>
          <p:nvPr>
            <p:ph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p:txBody>
      </p:sp>
      <p:sp>
        <p:nvSpPr>
          <p:cNvPr id="91" name="Shape 9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Shape 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3" name="Shape 93"/>
        <p:cNvGrpSpPr/>
        <p:nvPr/>
      </p:nvGrpSpPr>
      <p:grpSpPr>
        <a:xfrm>
          <a:off x="0" y="0"/>
          <a:ext cx="0" cy="0"/>
          <a:chOff x="0" y="0"/>
          <a:chExt cx="0" cy="0"/>
        </a:xfrm>
      </p:grpSpPr>
      <p:sp>
        <p:nvSpPr>
          <p:cNvPr id="94" name="Shape 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spcBef>
                <a:spcPts val="0"/>
              </a:spcBef>
              <a:buNone/>
              <a:defRPr sz="1000">
                <a:solidFill>
                  <a:schemeClr val="dk2"/>
                </a:solidFill>
              </a:defRPr>
            </a:lvl1pPr>
            <a:lvl2pPr lvl="1" algn="r">
              <a:spcBef>
                <a:spcPts val="0"/>
              </a:spcBef>
              <a:buNone/>
              <a:defRPr sz="1000">
                <a:solidFill>
                  <a:schemeClr val="dk2"/>
                </a:solidFill>
              </a:defRPr>
            </a:lvl2pPr>
            <a:lvl3pPr lvl="2" algn="r">
              <a:spcBef>
                <a:spcPts val="0"/>
              </a:spcBef>
              <a:buNone/>
              <a:defRPr sz="1000">
                <a:solidFill>
                  <a:schemeClr val="dk2"/>
                </a:solidFill>
              </a:defRPr>
            </a:lvl3pPr>
            <a:lvl4pPr lvl="3" algn="r">
              <a:spcBef>
                <a:spcPts val="0"/>
              </a:spcBef>
              <a:buNone/>
              <a:defRPr sz="1000">
                <a:solidFill>
                  <a:schemeClr val="dk2"/>
                </a:solidFill>
              </a:defRPr>
            </a:lvl4pPr>
            <a:lvl5pPr lvl="4" algn="r">
              <a:spcBef>
                <a:spcPts val="0"/>
              </a:spcBef>
              <a:buNone/>
              <a:defRPr sz="1000">
                <a:solidFill>
                  <a:schemeClr val="dk2"/>
                </a:solidFill>
              </a:defRPr>
            </a:lvl5pPr>
            <a:lvl6pPr lvl="5" algn="r">
              <a:spcBef>
                <a:spcPts val="0"/>
              </a:spcBef>
              <a:buNone/>
              <a:defRPr sz="1000">
                <a:solidFill>
                  <a:schemeClr val="dk2"/>
                </a:solidFill>
              </a:defRPr>
            </a:lvl6pPr>
            <a:lvl7pPr lvl="6" algn="r">
              <a:spcBef>
                <a:spcPts val="0"/>
              </a:spcBef>
              <a:buNone/>
              <a:defRPr sz="1000">
                <a:solidFill>
                  <a:schemeClr val="dk2"/>
                </a:solidFill>
              </a:defRPr>
            </a:lvl7pPr>
            <a:lvl8pPr lvl="7" algn="r">
              <a:spcBef>
                <a:spcPts val="0"/>
              </a:spcBef>
              <a:buNone/>
              <a:defRPr sz="1000">
                <a:solidFill>
                  <a:schemeClr val="dk2"/>
                </a:solidFill>
              </a:defRPr>
            </a:lvl8pPr>
            <a:lvl9pPr lvl="8" algn="r">
              <a:spcBef>
                <a:spcPts val="0"/>
              </a:spcBef>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CCBBAA"/>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Shape 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Shape 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spcBef>
                <a:spcPts val="0"/>
              </a:spcBef>
              <a:buNone/>
              <a:defRPr sz="1000">
                <a:solidFill>
                  <a:schemeClr val="dk2"/>
                </a:solidFill>
              </a:defRPr>
            </a:lvl1pPr>
            <a:lvl2pPr lvl="1" rtl="0" algn="r">
              <a:spcBef>
                <a:spcPts val="0"/>
              </a:spcBef>
              <a:buNone/>
              <a:defRPr sz="1000">
                <a:solidFill>
                  <a:schemeClr val="dk2"/>
                </a:solidFill>
              </a:defRPr>
            </a:lvl2pPr>
            <a:lvl3pPr lvl="2" rtl="0" algn="r">
              <a:spcBef>
                <a:spcPts val="0"/>
              </a:spcBef>
              <a:buNone/>
              <a:defRPr sz="1000">
                <a:solidFill>
                  <a:schemeClr val="dk2"/>
                </a:solidFill>
              </a:defRPr>
            </a:lvl3pPr>
            <a:lvl4pPr lvl="3" rtl="0" algn="r">
              <a:spcBef>
                <a:spcPts val="0"/>
              </a:spcBef>
              <a:buNone/>
              <a:defRPr sz="1000">
                <a:solidFill>
                  <a:schemeClr val="dk2"/>
                </a:solidFill>
              </a:defRPr>
            </a:lvl4pPr>
            <a:lvl5pPr lvl="4" rtl="0" algn="r">
              <a:spcBef>
                <a:spcPts val="0"/>
              </a:spcBef>
              <a:buNone/>
              <a:defRPr sz="1000">
                <a:solidFill>
                  <a:schemeClr val="dk2"/>
                </a:solidFill>
              </a:defRPr>
            </a:lvl5pPr>
            <a:lvl6pPr lvl="5" rtl="0" algn="r">
              <a:spcBef>
                <a:spcPts val="0"/>
              </a:spcBef>
              <a:buNone/>
              <a:defRPr sz="1000">
                <a:solidFill>
                  <a:schemeClr val="dk2"/>
                </a:solidFill>
              </a:defRPr>
            </a:lvl6pPr>
            <a:lvl7pPr lvl="6" rtl="0" algn="r">
              <a:spcBef>
                <a:spcPts val="0"/>
              </a:spcBef>
              <a:buNone/>
              <a:defRPr sz="1000">
                <a:solidFill>
                  <a:schemeClr val="dk2"/>
                </a:solidFill>
              </a:defRPr>
            </a:lvl7pPr>
            <a:lvl8pPr lvl="7" rtl="0" algn="r">
              <a:spcBef>
                <a:spcPts val="0"/>
              </a:spcBef>
              <a:buNone/>
              <a:defRPr sz="1000">
                <a:solidFill>
                  <a:schemeClr val="dk2"/>
                </a:solidFill>
              </a:defRPr>
            </a:lvl8pPr>
            <a:lvl9pPr lvl="8" rtl="0" algn="r">
              <a:spcBef>
                <a:spcPts val="0"/>
              </a:spcBef>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3.jp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jp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3.jp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3.jp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3.jpg"/><Relationship Id="rId4" Type="http://schemas.openxmlformats.org/officeDocument/2006/relationships/image" Target="../media/image15.png"/><Relationship Id="rId5" Type="http://schemas.openxmlformats.org/officeDocument/2006/relationships/image" Target="../media/image12.png"/><Relationship Id="rId6"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17.png"/><Relationship Id="rId5" Type="http://schemas.openxmlformats.org/officeDocument/2006/relationships/image" Target="../media/image20.jpg"/><Relationship Id="rId6" Type="http://schemas.openxmlformats.org/officeDocument/2006/relationships/image" Target="../media/image18.png"/><Relationship Id="rId7"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3.jpg"/><Relationship Id="rId4"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3.jpg"/><Relationship Id="rId4" Type="http://schemas.openxmlformats.org/officeDocument/2006/relationships/image" Target="../media/image8.jpg"/><Relationship Id="rId5" Type="http://schemas.openxmlformats.org/officeDocument/2006/relationships/image" Target="../media/image5.jpg"/><Relationship Id="rId6"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3.jp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98" name="Shape 98"/>
        <p:cNvGrpSpPr/>
        <p:nvPr/>
      </p:nvGrpSpPr>
      <p:grpSpPr>
        <a:xfrm>
          <a:off x="0" y="0"/>
          <a:ext cx="0" cy="0"/>
          <a:chOff x="0" y="0"/>
          <a:chExt cx="0" cy="0"/>
        </a:xfrm>
      </p:grpSpPr>
      <p:pic>
        <p:nvPicPr>
          <p:cNvPr descr="A Singapore Airlines Boeing ..." id="99" name="Shape 99"/>
          <p:cNvPicPr preferRelativeResize="0"/>
          <p:nvPr/>
        </p:nvPicPr>
        <p:blipFill>
          <a:blip r:embed="rId3">
            <a:alphaModFix/>
          </a:blip>
          <a:stretch>
            <a:fillRect/>
          </a:stretch>
        </p:blipFill>
        <p:spPr>
          <a:xfrm>
            <a:off x="0" y="-1"/>
            <a:ext cx="9143998" cy="5143501"/>
          </a:xfrm>
          <a:prstGeom prst="rect">
            <a:avLst/>
          </a:prstGeom>
          <a:noFill/>
          <a:ln>
            <a:noFill/>
          </a:ln>
        </p:spPr>
      </p:pic>
      <p:sp>
        <p:nvSpPr>
          <p:cNvPr id="100" name="Shape 100"/>
          <p:cNvSpPr txBox="1"/>
          <p:nvPr>
            <p:ph type="ctrTitle"/>
          </p:nvPr>
        </p:nvSpPr>
        <p:spPr>
          <a:xfrm>
            <a:off x="300250" y="155850"/>
            <a:ext cx="8771100" cy="665100"/>
          </a:xfrm>
          <a:prstGeom prst="rect">
            <a:avLst/>
          </a:prstGeom>
          <a:noFill/>
          <a:ln>
            <a:noFill/>
          </a:ln>
        </p:spPr>
        <p:txBody>
          <a:bodyPr anchorCtr="0" anchor="b" bIns="91425" lIns="91425" spcFirstLastPara="1" rIns="91425" wrap="square" tIns="91425">
            <a:noAutofit/>
          </a:bodyPr>
          <a:lstStyle/>
          <a:p>
            <a:pPr indent="0" lvl="0" marL="0" algn="l">
              <a:spcBef>
                <a:spcPts val="0"/>
              </a:spcBef>
              <a:spcAft>
                <a:spcPts val="0"/>
              </a:spcAft>
              <a:buNone/>
            </a:pPr>
            <a:r>
              <a:rPr lang="en" sz="3000">
                <a:solidFill>
                  <a:srgbClr val="F3F3F3"/>
                </a:solidFill>
              </a:rPr>
              <a:t>Singapore Airlines App Challenge 2016</a:t>
            </a:r>
            <a:endParaRPr sz="3000">
              <a:solidFill>
                <a:srgbClr val="F3F3F3"/>
              </a:solidFill>
            </a:endParaRPr>
          </a:p>
        </p:txBody>
      </p:sp>
      <p:sp>
        <p:nvSpPr>
          <p:cNvPr id="101" name="Shape 101"/>
          <p:cNvSpPr txBox="1"/>
          <p:nvPr>
            <p:ph type="ctrTitle"/>
          </p:nvPr>
        </p:nvSpPr>
        <p:spPr>
          <a:xfrm>
            <a:off x="6882725" y="4543950"/>
            <a:ext cx="2145900" cy="47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sz="1800">
              <a:solidFill>
                <a:srgbClr val="EEEECC"/>
              </a:solidFill>
            </a:endParaRPr>
          </a:p>
          <a:p>
            <a:pPr indent="0" lvl="0" marL="0" rtl="0" algn="l">
              <a:spcBef>
                <a:spcPts val="0"/>
              </a:spcBef>
              <a:spcAft>
                <a:spcPts val="0"/>
              </a:spcAft>
              <a:buNone/>
            </a:pPr>
            <a:r>
              <a:rPr lang="en" sz="1800">
                <a:solidFill>
                  <a:srgbClr val="FFFFFF"/>
                </a:solidFill>
              </a:rPr>
              <a:t>By Team JavaChip </a:t>
            </a:r>
            <a:endParaRPr sz="18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pic>
        <p:nvPicPr>
          <p:cNvPr descr="A Singapore Airlines Boeing ..." id="174" name="Shape 174"/>
          <p:cNvPicPr preferRelativeResize="0"/>
          <p:nvPr/>
        </p:nvPicPr>
        <p:blipFill>
          <a:blip r:embed="rId3">
            <a:alphaModFix amt="12000"/>
          </a:blip>
          <a:stretch>
            <a:fillRect/>
          </a:stretch>
        </p:blipFill>
        <p:spPr>
          <a:xfrm>
            <a:off x="0" y="-1"/>
            <a:ext cx="9143998" cy="5143501"/>
          </a:xfrm>
          <a:prstGeom prst="rect">
            <a:avLst/>
          </a:prstGeom>
          <a:noFill/>
          <a:ln>
            <a:noFill/>
          </a:ln>
        </p:spPr>
      </p:pic>
      <p:sp>
        <p:nvSpPr>
          <p:cNvPr id="175" name="Shape 175"/>
          <p:cNvSpPr txBox="1"/>
          <p:nvPr>
            <p:ph type="ctrTitle"/>
          </p:nvPr>
        </p:nvSpPr>
        <p:spPr>
          <a:xfrm>
            <a:off x="311700" y="280575"/>
            <a:ext cx="8520600" cy="64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0055AA"/>
                </a:solidFill>
              </a:rPr>
              <a:t>Solution 1: </a:t>
            </a:r>
            <a:r>
              <a:rPr lang="en" sz="2400">
                <a:solidFill>
                  <a:srgbClr val="0055AA"/>
                </a:solidFill>
              </a:rPr>
              <a:t>Smart Dash-Board </a:t>
            </a:r>
            <a:endParaRPr sz="2400">
              <a:solidFill>
                <a:srgbClr val="0055AA"/>
              </a:solidFill>
            </a:endParaRPr>
          </a:p>
        </p:txBody>
      </p:sp>
      <p:sp>
        <p:nvSpPr>
          <p:cNvPr id="176" name="Shape 176"/>
          <p:cNvSpPr txBox="1"/>
          <p:nvPr>
            <p:ph idx="1" type="subTitle"/>
          </p:nvPr>
        </p:nvSpPr>
        <p:spPr>
          <a:xfrm>
            <a:off x="311700" y="1193250"/>
            <a:ext cx="6026700" cy="3673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55AA"/>
              </a:buClr>
              <a:buSzPts val="1800"/>
              <a:buChar char="●"/>
            </a:pPr>
            <a:r>
              <a:rPr lang="en" sz="1800">
                <a:solidFill>
                  <a:srgbClr val="0055AA"/>
                </a:solidFill>
              </a:rPr>
              <a:t>Smart, clean and intuitive layout </a:t>
            </a:r>
            <a:endParaRPr sz="1800">
              <a:solidFill>
                <a:srgbClr val="0055AA"/>
              </a:solidFill>
            </a:endParaRPr>
          </a:p>
          <a:p>
            <a:pPr indent="0" lvl="0" marL="0" rtl="0" algn="l">
              <a:spcBef>
                <a:spcPts val="0"/>
              </a:spcBef>
              <a:spcAft>
                <a:spcPts val="0"/>
              </a:spcAft>
              <a:buNone/>
            </a:pPr>
            <a:r>
              <a:t/>
            </a:r>
            <a:endParaRPr sz="1800">
              <a:solidFill>
                <a:srgbClr val="0055AA"/>
              </a:solidFill>
            </a:endParaRPr>
          </a:p>
          <a:p>
            <a:pPr indent="-342900" lvl="0" marL="457200" rtl="0" algn="l">
              <a:spcBef>
                <a:spcPts val="0"/>
              </a:spcBef>
              <a:spcAft>
                <a:spcPts val="0"/>
              </a:spcAft>
              <a:buClr>
                <a:srgbClr val="0055AA"/>
              </a:buClr>
              <a:buSzPts val="1800"/>
              <a:buChar char="●"/>
            </a:pPr>
            <a:r>
              <a:rPr lang="en" sz="1800">
                <a:solidFill>
                  <a:srgbClr val="0055AA"/>
                </a:solidFill>
              </a:rPr>
              <a:t>Breaks down trip into check-points for ease of planning and reference</a:t>
            </a:r>
            <a:endParaRPr sz="1800">
              <a:solidFill>
                <a:srgbClr val="0055AA"/>
              </a:solidFill>
            </a:endParaRPr>
          </a:p>
          <a:p>
            <a:pPr indent="0" lvl="0" marL="0" rtl="0" algn="l">
              <a:spcBef>
                <a:spcPts val="0"/>
              </a:spcBef>
              <a:spcAft>
                <a:spcPts val="0"/>
              </a:spcAft>
              <a:buNone/>
            </a:pPr>
            <a:r>
              <a:t/>
            </a:r>
            <a:endParaRPr sz="1800">
              <a:solidFill>
                <a:srgbClr val="0055AA"/>
              </a:solidFill>
            </a:endParaRPr>
          </a:p>
          <a:p>
            <a:pPr indent="-342900" lvl="0" marL="457200" rtl="0" algn="l">
              <a:spcBef>
                <a:spcPts val="0"/>
              </a:spcBef>
              <a:spcAft>
                <a:spcPts val="0"/>
              </a:spcAft>
              <a:buClr>
                <a:srgbClr val="0055AA"/>
              </a:buClr>
              <a:buSzPts val="1800"/>
              <a:buChar char="●"/>
            </a:pPr>
            <a:r>
              <a:rPr lang="en" sz="1800">
                <a:solidFill>
                  <a:srgbClr val="0055AA"/>
                </a:solidFill>
              </a:rPr>
              <a:t>Consolidates all necessary administrative tasks and information into one page</a:t>
            </a:r>
            <a:endParaRPr sz="1800">
              <a:solidFill>
                <a:srgbClr val="0055AA"/>
              </a:solidFill>
            </a:endParaRPr>
          </a:p>
          <a:p>
            <a:pPr indent="0" lvl="0" marL="0" rtl="0" algn="l">
              <a:spcBef>
                <a:spcPts val="0"/>
              </a:spcBef>
              <a:spcAft>
                <a:spcPts val="0"/>
              </a:spcAft>
              <a:buNone/>
            </a:pPr>
            <a:r>
              <a:t/>
            </a:r>
            <a:endParaRPr sz="1800">
              <a:solidFill>
                <a:srgbClr val="0055AA"/>
              </a:solidFill>
            </a:endParaRPr>
          </a:p>
          <a:p>
            <a:pPr indent="-342900" lvl="0" marL="457200" rtl="0" algn="l">
              <a:spcBef>
                <a:spcPts val="0"/>
              </a:spcBef>
              <a:spcAft>
                <a:spcPts val="0"/>
              </a:spcAft>
              <a:buClr>
                <a:srgbClr val="0055AA"/>
              </a:buClr>
              <a:buSzPts val="1800"/>
              <a:buChar char="●"/>
            </a:pPr>
            <a:r>
              <a:rPr lang="en" sz="1800">
                <a:solidFill>
                  <a:srgbClr val="0055AA"/>
                </a:solidFill>
              </a:rPr>
              <a:t>Minimises risk of negative surprises by providing everything customer needs before hand (e.g.links to visa, changing booking details etc.)</a:t>
            </a:r>
            <a:endParaRPr sz="1800">
              <a:solidFill>
                <a:srgbClr val="0055AA"/>
              </a:solidFill>
            </a:endParaRPr>
          </a:p>
        </p:txBody>
      </p:sp>
      <p:sp>
        <p:nvSpPr>
          <p:cNvPr id="177" name="Shape 177"/>
          <p:cNvSpPr/>
          <p:nvPr/>
        </p:nvSpPr>
        <p:spPr>
          <a:xfrm>
            <a:off x="6469495" y="201158"/>
            <a:ext cx="2362800" cy="4741200"/>
          </a:xfrm>
          <a:custGeom>
            <a:pathLst>
              <a:path extrusionOk="0" h="120000" w="120000">
                <a:moveTo>
                  <a:pt x="20091" y="5006"/>
                </a:moveTo>
                <a:lnTo>
                  <a:pt x="20617" y="5138"/>
                </a:lnTo>
                <a:lnTo>
                  <a:pt x="20881" y="5402"/>
                </a:lnTo>
                <a:lnTo>
                  <a:pt x="20881" y="5666"/>
                </a:lnTo>
                <a:lnTo>
                  <a:pt x="20881" y="5928"/>
                </a:lnTo>
                <a:lnTo>
                  <a:pt x="20617" y="6192"/>
                </a:lnTo>
                <a:lnTo>
                  <a:pt x="20091" y="6323"/>
                </a:lnTo>
                <a:lnTo>
                  <a:pt x="19032" y="6323"/>
                </a:lnTo>
                <a:lnTo>
                  <a:pt x="18502" y="6192"/>
                </a:lnTo>
                <a:lnTo>
                  <a:pt x="18238" y="5928"/>
                </a:lnTo>
                <a:lnTo>
                  <a:pt x="18238" y="5666"/>
                </a:lnTo>
                <a:lnTo>
                  <a:pt x="18238" y="5402"/>
                </a:lnTo>
                <a:lnTo>
                  <a:pt x="18502" y="5138"/>
                </a:lnTo>
                <a:lnTo>
                  <a:pt x="19032" y="5006"/>
                </a:lnTo>
                <a:close/>
                <a:moveTo>
                  <a:pt x="60001" y="4348"/>
                </a:moveTo>
                <a:lnTo>
                  <a:pt x="61057" y="4480"/>
                </a:lnTo>
                <a:lnTo>
                  <a:pt x="61851" y="4742"/>
                </a:lnTo>
                <a:lnTo>
                  <a:pt x="62380" y="5138"/>
                </a:lnTo>
                <a:lnTo>
                  <a:pt x="62641" y="5666"/>
                </a:lnTo>
                <a:lnTo>
                  <a:pt x="62380" y="6192"/>
                </a:lnTo>
                <a:lnTo>
                  <a:pt x="61851" y="6587"/>
                </a:lnTo>
                <a:lnTo>
                  <a:pt x="61057" y="6851"/>
                </a:lnTo>
                <a:lnTo>
                  <a:pt x="60001" y="6981"/>
                </a:lnTo>
                <a:lnTo>
                  <a:pt x="58942" y="6851"/>
                </a:lnTo>
                <a:lnTo>
                  <a:pt x="58148" y="6587"/>
                </a:lnTo>
                <a:lnTo>
                  <a:pt x="57622" y="6192"/>
                </a:lnTo>
                <a:lnTo>
                  <a:pt x="57358" y="5666"/>
                </a:lnTo>
                <a:lnTo>
                  <a:pt x="57622" y="5138"/>
                </a:lnTo>
                <a:lnTo>
                  <a:pt x="58148" y="4742"/>
                </a:lnTo>
                <a:lnTo>
                  <a:pt x="58942" y="4480"/>
                </a:lnTo>
                <a:lnTo>
                  <a:pt x="60001" y="4348"/>
                </a:lnTo>
                <a:close/>
                <a:moveTo>
                  <a:pt x="114447" y="10144"/>
                </a:moveTo>
                <a:lnTo>
                  <a:pt x="114712" y="10276"/>
                </a:lnTo>
                <a:lnTo>
                  <a:pt x="114712" y="106432"/>
                </a:lnTo>
                <a:lnTo>
                  <a:pt x="5552" y="106432"/>
                </a:lnTo>
                <a:lnTo>
                  <a:pt x="5552" y="10276"/>
                </a:lnTo>
                <a:lnTo>
                  <a:pt x="5817" y="10144"/>
                </a:lnTo>
                <a:close/>
                <a:moveTo>
                  <a:pt x="60001" y="1055"/>
                </a:moveTo>
                <a:lnTo>
                  <a:pt x="74537" y="1187"/>
                </a:lnTo>
                <a:lnTo>
                  <a:pt x="89601" y="1449"/>
                </a:lnTo>
                <a:lnTo>
                  <a:pt x="102556" y="1845"/>
                </a:lnTo>
                <a:lnTo>
                  <a:pt x="107310" y="2109"/>
                </a:lnTo>
                <a:lnTo>
                  <a:pt x="107310" y="2109"/>
                </a:lnTo>
                <a:lnTo>
                  <a:pt x="102556" y="1977"/>
                </a:lnTo>
                <a:lnTo>
                  <a:pt x="89601" y="1581"/>
                </a:lnTo>
                <a:lnTo>
                  <a:pt x="74537" y="1319"/>
                </a:lnTo>
                <a:lnTo>
                  <a:pt x="60001" y="1187"/>
                </a:lnTo>
                <a:lnTo>
                  <a:pt x="45462" y="1319"/>
                </a:lnTo>
                <a:lnTo>
                  <a:pt x="30398" y="1581"/>
                </a:lnTo>
                <a:lnTo>
                  <a:pt x="17447" y="1977"/>
                </a:lnTo>
                <a:lnTo>
                  <a:pt x="12689" y="2109"/>
                </a:lnTo>
                <a:lnTo>
                  <a:pt x="9516" y="2373"/>
                </a:lnTo>
                <a:lnTo>
                  <a:pt x="7666" y="2635"/>
                </a:lnTo>
                <a:lnTo>
                  <a:pt x="6346" y="2899"/>
                </a:lnTo>
                <a:lnTo>
                  <a:pt x="5022" y="3294"/>
                </a:lnTo>
                <a:lnTo>
                  <a:pt x="3967" y="3688"/>
                </a:lnTo>
                <a:lnTo>
                  <a:pt x="3173" y="4216"/>
                </a:lnTo>
                <a:lnTo>
                  <a:pt x="2643" y="4742"/>
                </a:lnTo>
                <a:lnTo>
                  <a:pt x="2118" y="5534"/>
                </a:lnTo>
                <a:lnTo>
                  <a:pt x="2118" y="6323"/>
                </a:lnTo>
                <a:lnTo>
                  <a:pt x="2118" y="113150"/>
                </a:lnTo>
                <a:lnTo>
                  <a:pt x="2118" y="113939"/>
                </a:lnTo>
                <a:lnTo>
                  <a:pt x="1853" y="113150"/>
                </a:lnTo>
                <a:lnTo>
                  <a:pt x="1853" y="6323"/>
                </a:lnTo>
                <a:lnTo>
                  <a:pt x="2118" y="5402"/>
                </a:lnTo>
                <a:lnTo>
                  <a:pt x="2382" y="4742"/>
                </a:lnTo>
                <a:lnTo>
                  <a:pt x="2908" y="4084"/>
                </a:lnTo>
                <a:lnTo>
                  <a:pt x="3702" y="3558"/>
                </a:lnTo>
                <a:lnTo>
                  <a:pt x="4758" y="3162"/>
                </a:lnTo>
                <a:lnTo>
                  <a:pt x="6081" y="2767"/>
                </a:lnTo>
                <a:lnTo>
                  <a:pt x="7666" y="2503"/>
                </a:lnTo>
                <a:lnTo>
                  <a:pt x="9516" y="2241"/>
                </a:lnTo>
                <a:lnTo>
                  <a:pt x="12689" y="2109"/>
                </a:lnTo>
                <a:lnTo>
                  <a:pt x="17447" y="1845"/>
                </a:lnTo>
                <a:lnTo>
                  <a:pt x="30398" y="1449"/>
                </a:lnTo>
                <a:lnTo>
                  <a:pt x="45462" y="1187"/>
                </a:lnTo>
                <a:lnTo>
                  <a:pt x="60001" y="1055"/>
                </a:lnTo>
                <a:close/>
                <a:moveTo>
                  <a:pt x="107310" y="2109"/>
                </a:moveTo>
                <a:lnTo>
                  <a:pt x="110483" y="2241"/>
                </a:lnTo>
                <a:lnTo>
                  <a:pt x="112333" y="2503"/>
                </a:lnTo>
                <a:lnTo>
                  <a:pt x="113918" y="2767"/>
                </a:lnTo>
                <a:lnTo>
                  <a:pt x="115241" y="3162"/>
                </a:lnTo>
                <a:lnTo>
                  <a:pt x="116297" y="3558"/>
                </a:lnTo>
                <a:lnTo>
                  <a:pt x="117091" y="4084"/>
                </a:lnTo>
                <a:lnTo>
                  <a:pt x="117620" y="4742"/>
                </a:lnTo>
                <a:lnTo>
                  <a:pt x="117885" y="5402"/>
                </a:lnTo>
                <a:lnTo>
                  <a:pt x="118150" y="6323"/>
                </a:lnTo>
                <a:lnTo>
                  <a:pt x="118150" y="113150"/>
                </a:lnTo>
                <a:lnTo>
                  <a:pt x="117885" y="113939"/>
                </a:lnTo>
                <a:lnTo>
                  <a:pt x="117620" y="114729"/>
                </a:lnTo>
                <a:lnTo>
                  <a:pt x="117091" y="115389"/>
                </a:lnTo>
                <a:lnTo>
                  <a:pt x="116297" y="115915"/>
                </a:lnTo>
                <a:lnTo>
                  <a:pt x="115241" y="116443"/>
                </a:lnTo>
                <a:lnTo>
                  <a:pt x="113918" y="116707"/>
                </a:lnTo>
                <a:lnTo>
                  <a:pt x="112333" y="117100"/>
                </a:lnTo>
                <a:lnTo>
                  <a:pt x="110483" y="117232"/>
                </a:lnTo>
                <a:lnTo>
                  <a:pt x="104140" y="117760"/>
                </a:lnTo>
                <a:lnTo>
                  <a:pt x="93040" y="118286"/>
                </a:lnTo>
                <a:lnTo>
                  <a:pt x="86167" y="118550"/>
                </a:lnTo>
                <a:lnTo>
                  <a:pt x="78236" y="118814"/>
                </a:lnTo>
                <a:lnTo>
                  <a:pt x="69514" y="118946"/>
                </a:lnTo>
                <a:lnTo>
                  <a:pt x="50485" y="118946"/>
                </a:lnTo>
                <a:lnTo>
                  <a:pt x="41763" y="118814"/>
                </a:lnTo>
                <a:lnTo>
                  <a:pt x="33832" y="118550"/>
                </a:lnTo>
                <a:lnTo>
                  <a:pt x="26959" y="118286"/>
                </a:lnTo>
                <a:lnTo>
                  <a:pt x="15859" y="117760"/>
                </a:lnTo>
                <a:lnTo>
                  <a:pt x="9516" y="117232"/>
                </a:lnTo>
                <a:lnTo>
                  <a:pt x="7666" y="117100"/>
                </a:lnTo>
                <a:lnTo>
                  <a:pt x="6081" y="116707"/>
                </a:lnTo>
                <a:lnTo>
                  <a:pt x="5022" y="116443"/>
                </a:lnTo>
                <a:lnTo>
                  <a:pt x="3702" y="115915"/>
                </a:lnTo>
                <a:lnTo>
                  <a:pt x="2908" y="115389"/>
                </a:lnTo>
                <a:lnTo>
                  <a:pt x="2382" y="114729"/>
                </a:lnTo>
                <a:lnTo>
                  <a:pt x="2118" y="113939"/>
                </a:lnTo>
                <a:lnTo>
                  <a:pt x="2118" y="113939"/>
                </a:lnTo>
                <a:lnTo>
                  <a:pt x="2643" y="114729"/>
                </a:lnTo>
                <a:lnTo>
                  <a:pt x="3173" y="115257"/>
                </a:lnTo>
                <a:lnTo>
                  <a:pt x="3967" y="115785"/>
                </a:lnTo>
                <a:lnTo>
                  <a:pt x="5022" y="116311"/>
                </a:lnTo>
                <a:lnTo>
                  <a:pt x="6346" y="116707"/>
                </a:lnTo>
                <a:lnTo>
                  <a:pt x="7931" y="116969"/>
                </a:lnTo>
                <a:lnTo>
                  <a:pt x="9516" y="117232"/>
                </a:lnTo>
                <a:lnTo>
                  <a:pt x="15859" y="117628"/>
                </a:lnTo>
                <a:lnTo>
                  <a:pt x="26959" y="118154"/>
                </a:lnTo>
                <a:lnTo>
                  <a:pt x="33832" y="118418"/>
                </a:lnTo>
                <a:lnTo>
                  <a:pt x="41763" y="118682"/>
                </a:lnTo>
                <a:lnTo>
                  <a:pt x="50485" y="118814"/>
                </a:lnTo>
                <a:lnTo>
                  <a:pt x="69514" y="118814"/>
                </a:lnTo>
                <a:lnTo>
                  <a:pt x="78236" y="118682"/>
                </a:lnTo>
                <a:lnTo>
                  <a:pt x="86167" y="118418"/>
                </a:lnTo>
                <a:lnTo>
                  <a:pt x="93040" y="118154"/>
                </a:lnTo>
                <a:lnTo>
                  <a:pt x="104140" y="117628"/>
                </a:lnTo>
                <a:lnTo>
                  <a:pt x="110483" y="117232"/>
                </a:lnTo>
                <a:lnTo>
                  <a:pt x="112333" y="116969"/>
                </a:lnTo>
                <a:lnTo>
                  <a:pt x="113657" y="116707"/>
                </a:lnTo>
                <a:lnTo>
                  <a:pt x="114977" y="116311"/>
                </a:lnTo>
                <a:lnTo>
                  <a:pt x="116032" y="115785"/>
                </a:lnTo>
                <a:lnTo>
                  <a:pt x="116826" y="115257"/>
                </a:lnTo>
                <a:lnTo>
                  <a:pt x="117356" y="114729"/>
                </a:lnTo>
                <a:lnTo>
                  <a:pt x="117885" y="113939"/>
                </a:lnTo>
                <a:lnTo>
                  <a:pt x="117885" y="113150"/>
                </a:lnTo>
                <a:lnTo>
                  <a:pt x="117885" y="6323"/>
                </a:lnTo>
                <a:lnTo>
                  <a:pt x="117885" y="5534"/>
                </a:lnTo>
                <a:lnTo>
                  <a:pt x="117356" y="4742"/>
                </a:lnTo>
                <a:lnTo>
                  <a:pt x="116826" y="4216"/>
                </a:lnTo>
                <a:lnTo>
                  <a:pt x="116032" y="3688"/>
                </a:lnTo>
                <a:lnTo>
                  <a:pt x="114977" y="3294"/>
                </a:lnTo>
                <a:lnTo>
                  <a:pt x="113657" y="2899"/>
                </a:lnTo>
                <a:lnTo>
                  <a:pt x="112333" y="2635"/>
                </a:lnTo>
                <a:lnTo>
                  <a:pt x="110483" y="2373"/>
                </a:lnTo>
                <a:lnTo>
                  <a:pt x="107310" y="2109"/>
                </a:lnTo>
                <a:close/>
                <a:moveTo>
                  <a:pt x="60001" y="1"/>
                </a:moveTo>
                <a:lnTo>
                  <a:pt x="45198" y="133"/>
                </a:lnTo>
                <a:lnTo>
                  <a:pt x="30133" y="395"/>
                </a:lnTo>
                <a:lnTo>
                  <a:pt x="17182" y="791"/>
                </a:lnTo>
                <a:lnTo>
                  <a:pt x="12424" y="1055"/>
                </a:lnTo>
                <a:lnTo>
                  <a:pt x="8990" y="1319"/>
                </a:lnTo>
                <a:lnTo>
                  <a:pt x="6872" y="1581"/>
                </a:lnTo>
                <a:lnTo>
                  <a:pt x="5022" y="1977"/>
                </a:lnTo>
                <a:lnTo>
                  <a:pt x="3438" y="2373"/>
                </a:lnTo>
                <a:lnTo>
                  <a:pt x="2118" y="2899"/>
                </a:lnTo>
                <a:lnTo>
                  <a:pt x="1323" y="3688"/>
                </a:lnTo>
                <a:lnTo>
                  <a:pt x="529" y="4348"/>
                </a:lnTo>
                <a:lnTo>
                  <a:pt x="3" y="5270"/>
                </a:lnTo>
                <a:lnTo>
                  <a:pt x="3" y="6323"/>
                </a:lnTo>
                <a:lnTo>
                  <a:pt x="3" y="113150"/>
                </a:lnTo>
                <a:lnTo>
                  <a:pt x="3" y="114203"/>
                </a:lnTo>
                <a:lnTo>
                  <a:pt x="529" y="114993"/>
                </a:lnTo>
                <a:lnTo>
                  <a:pt x="1323" y="115915"/>
                </a:lnTo>
                <a:lnTo>
                  <a:pt x="2382" y="116575"/>
                </a:lnTo>
                <a:lnTo>
                  <a:pt x="3702" y="117100"/>
                </a:lnTo>
                <a:lnTo>
                  <a:pt x="5287" y="117628"/>
                </a:lnTo>
                <a:lnTo>
                  <a:pt x="7137" y="118024"/>
                </a:lnTo>
                <a:lnTo>
                  <a:pt x="8990" y="118286"/>
                </a:lnTo>
                <a:lnTo>
                  <a:pt x="15598" y="118682"/>
                </a:lnTo>
                <a:lnTo>
                  <a:pt x="26699" y="119340"/>
                </a:lnTo>
                <a:lnTo>
                  <a:pt x="33832" y="119604"/>
                </a:lnTo>
                <a:lnTo>
                  <a:pt x="41763" y="119736"/>
                </a:lnTo>
                <a:lnTo>
                  <a:pt x="50485" y="119868"/>
                </a:lnTo>
                <a:lnTo>
                  <a:pt x="60001" y="120000"/>
                </a:lnTo>
                <a:lnTo>
                  <a:pt x="69514" y="119868"/>
                </a:lnTo>
                <a:lnTo>
                  <a:pt x="78236" y="119736"/>
                </a:lnTo>
                <a:lnTo>
                  <a:pt x="86167" y="119604"/>
                </a:lnTo>
                <a:lnTo>
                  <a:pt x="93304" y="119340"/>
                </a:lnTo>
                <a:lnTo>
                  <a:pt x="104405" y="118682"/>
                </a:lnTo>
                <a:lnTo>
                  <a:pt x="111013" y="118286"/>
                </a:lnTo>
                <a:lnTo>
                  <a:pt x="112862" y="118024"/>
                </a:lnTo>
                <a:lnTo>
                  <a:pt x="114712" y="117628"/>
                </a:lnTo>
                <a:lnTo>
                  <a:pt x="116297" y="117100"/>
                </a:lnTo>
                <a:lnTo>
                  <a:pt x="117620" y="116575"/>
                </a:lnTo>
                <a:lnTo>
                  <a:pt x="118676" y="115915"/>
                </a:lnTo>
                <a:lnTo>
                  <a:pt x="119470" y="114993"/>
                </a:lnTo>
                <a:lnTo>
                  <a:pt x="120000" y="114203"/>
                </a:lnTo>
                <a:lnTo>
                  <a:pt x="120000" y="113150"/>
                </a:lnTo>
                <a:lnTo>
                  <a:pt x="120000" y="6323"/>
                </a:lnTo>
                <a:lnTo>
                  <a:pt x="120000" y="5270"/>
                </a:lnTo>
                <a:lnTo>
                  <a:pt x="119470" y="4348"/>
                </a:lnTo>
                <a:lnTo>
                  <a:pt x="118940" y="3688"/>
                </a:lnTo>
                <a:lnTo>
                  <a:pt x="117885" y="2899"/>
                </a:lnTo>
                <a:lnTo>
                  <a:pt x="116561" y="2373"/>
                </a:lnTo>
                <a:lnTo>
                  <a:pt x="114977" y="1977"/>
                </a:lnTo>
                <a:lnTo>
                  <a:pt x="113127" y="1581"/>
                </a:lnTo>
                <a:lnTo>
                  <a:pt x="111013" y="1319"/>
                </a:lnTo>
                <a:lnTo>
                  <a:pt x="107575" y="1055"/>
                </a:lnTo>
                <a:lnTo>
                  <a:pt x="102817" y="791"/>
                </a:lnTo>
                <a:lnTo>
                  <a:pt x="89866" y="395"/>
                </a:lnTo>
                <a:lnTo>
                  <a:pt x="74801" y="133"/>
                </a:lnTo>
                <a:lnTo>
                  <a:pt x="60001" y="1"/>
                </a:lnTo>
                <a:close/>
              </a:path>
            </a:pathLst>
          </a:custGeom>
          <a:solidFill>
            <a:srgbClr val="22222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178" name="Shape 178"/>
          <p:cNvPicPr preferRelativeResize="0"/>
          <p:nvPr/>
        </p:nvPicPr>
        <p:blipFill>
          <a:blip r:embed="rId4">
            <a:alphaModFix/>
          </a:blip>
          <a:stretch>
            <a:fillRect/>
          </a:stretch>
        </p:blipFill>
        <p:spPr>
          <a:xfrm>
            <a:off x="6577450" y="519550"/>
            <a:ext cx="2195950" cy="3927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pic>
        <p:nvPicPr>
          <p:cNvPr descr="A Singapore Airlines Boeing ..." id="183" name="Shape 183"/>
          <p:cNvPicPr preferRelativeResize="0"/>
          <p:nvPr/>
        </p:nvPicPr>
        <p:blipFill>
          <a:blip r:embed="rId3">
            <a:alphaModFix amt="12000"/>
          </a:blip>
          <a:stretch>
            <a:fillRect/>
          </a:stretch>
        </p:blipFill>
        <p:spPr>
          <a:xfrm>
            <a:off x="0" y="-1"/>
            <a:ext cx="9143998" cy="5143501"/>
          </a:xfrm>
          <a:prstGeom prst="rect">
            <a:avLst/>
          </a:prstGeom>
          <a:noFill/>
          <a:ln>
            <a:noFill/>
          </a:ln>
        </p:spPr>
      </p:pic>
      <p:sp>
        <p:nvSpPr>
          <p:cNvPr id="184" name="Shape 184"/>
          <p:cNvSpPr txBox="1"/>
          <p:nvPr>
            <p:ph type="ctrTitle"/>
          </p:nvPr>
        </p:nvSpPr>
        <p:spPr>
          <a:xfrm>
            <a:off x="311700" y="280575"/>
            <a:ext cx="8520600" cy="64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0055AA"/>
                </a:solidFill>
              </a:rPr>
              <a:t>Solution 2: Real-Time Flight Updates</a:t>
            </a:r>
            <a:endParaRPr sz="2400">
              <a:solidFill>
                <a:srgbClr val="0055AA"/>
              </a:solidFill>
            </a:endParaRPr>
          </a:p>
        </p:txBody>
      </p:sp>
      <p:sp>
        <p:nvSpPr>
          <p:cNvPr id="185" name="Shape 185"/>
          <p:cNvSpPr txBox="1"/>
          <p:nvPr>
            <p:ph idx="1" type="subTitle"/>
          </p:nvPr>
        </p:nvSpPr>
        <p:spPr>
          <a:xfrm>
            <a:off x="311700" y="1193250"/>
            <a:ext cx="5881200" cy="3673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55AA"/>
              </a:buClr>
              <a:buSzPts val="1800"/>
              <a:buChar char="●"/>
            </a:pPr>
            <a:r>
              <a:rPr lang="en" sz="1800">
                <a:solidFill>
                  <a:srgbClr val="0055AA"/>
                </a:solidFill>
              </a:rPr>
              <a:t>Constant, real-time updates of flight information mean users can better plan their schedules in advance</a:t>
            </a:r>
            <a:endParaRPr sz="1800">
              <a:solidFill>
                <a:srgbClr val="0055AA"/>
              </a:solidFill>
            </a:endParaRPr>
          </a:p>
          <a:p>
            <a:pPr indent="0" lvl="0" marL="0" rtl="0" algn="l">
              <a:spcBef>
                <a:spcPts val="0"/>
              </a:spcBef>
              <a:spcAft>
                <a:spcPts val="0"/>
              </a:spcAft>
              <a:buNone/>
            </a:pPr>
            <a:r>
              <a:t/>
            </a:r>
            <a:endParaRPr sz="1800">
              <a:solidFill>
                <a:srgbClr val="0055AA"/>
              </a:solidFill>
            </a:endParaRPr>
          </a:p>
          <a:p>
            <a:pPr indent="-342900" lvl="0" marL="457200" rtl="0" algn="l">
              <a:spcBef>
                <a:spcPts val="0"/>
              </a:spcBef>
              <a:spcAft>
                <a:spcPts val="0"/>
              </a:spcAft>
              <a:buClr>
                <a:srgbClr val="0055AA"/>
              </a:buClr>
              <a:buSzPts val="1800"/>
              <a:buChar char="●"/>
            </a:pPr>
            <a:r>
              <a:rPr lang="en" sz="1800">
                <a:solidFill>
                  <a:srgbClr val="0055AA"/>
                </a:solidFill>
              </a:rPr>
              <a:t>Allows users to set or automate reminder notifications to alert them of boarding times </a:t>
            </a:r>
            <a:endParaRPr sz="1800">
              <a:solidFill>
                <a:srgbClr val="0055AA"/>
              </a:solidFill>
            </a:endParaRPr>
          </a:p>
          <a:p>
            <a:pPr indent="0" lvl="0" marL="0" rtl="0" algn="l">
              <a:spcBef>
                <a:spcPts val="0"/>
              </a:spcBef>
              <a:spcAft>
                <a:spcPts val="0"/>
              </a:spcAft>
              <a:buNone/>
            </a:pPr>
            <a:r>
              <a:t/>
            </a:r>
            <a:endParaRPr sz="1800">
              <a:solidFill>
                <a:srgbClr val="0055AA"/>
              </a:solidFill>
            </a:endParaRPr>
          </a:p>
          <a:p>
            <a:pPr indent="-342900" lvl="0" marL="457200" rtl="0" algn="l">
              <a:spcBef>
                <a:spcPts val="0"/>
              </a:spcBef>
              <a:spcAft>
                <a:spcPts val="0"/>
              </a:spcAft>
              <a:buClr>
                <a:srgbClr val="0055AA"/>
              </a:buClr>
              <a:buSzPts val="1800"/>
              <a:buChar char="●"/>
            </a:pPr>
            <a:r>
              <a:rPr lang="en" sz="1800">
                <a:solidFill>
                  <a:srgbClr val="0055AA"/>
                </a:solidFill>
              </a:rPr>
              <a:t>Provides a first level of communication about flight disruptions</a:t>
            </a:r>
            <a:endParaRPr sz="1800">
              <a:solidFill>
                <a:srgbClr val="0055AA"/>
              </a:solidFill>
            </a:endParaRPr>
          </a:p>
        </p:txBody>
      </p:sp>
      <p:sp>
        <p:nvSpPr>
          <p:cNvPr id="186" name="Shape 186"/>
          <p:cNvSpPr/>
          <p:nvPr/>
        </p:nvSpPr>
        <p:spPr>
          <a:xfrm>
            <a:off x="6469495" y="201158"/>
            <a:ext cx="2362800" cy="4741200"/>
          </a:xfrm>
          <a:custGeom>
            <a:pathLst>
              <a:path extrusionOk="0" h="120000" w="120000">
                <a:moveTo>
                  <a:pt x="20091" y="5006"/>
                </a:moveTo>
                <a:lnTo>
                  <a:pt x="20617" y="5138"/>
                </a:lnTo>
                <a:lnTo>
                  <a:pt x="20881" y="5402"/>
                </a:lnTo>
                <a:lnTo>
                  <a:pt x="20881" y="5666"/>
                </a:lnTo>
                <a:lnTo>
                  <a:pt x="20881" y="5928"/>
                </a:lnTo>
                <a:lnTo>
                  <a:pt x="20617" y="6192"/>
                </a:lnTo>
                <a:lnTo>
                  <a:pt x="20091" y="6323"/>
                </a:lnTo>
                <a:lnTo>
                  <a:pt x="19032" y="6323"/>
                </a:lnTo>
                <a:lnTo>
                  <a:pt x="18502" y="6192"/>
                </a:lnTo>
                <a:lnTo>
                  <a:pt x="18238" y="5928"/>
                </a:lnTo>
                <a:lnTo>
                  <a:pt x="18238" y="5666"/>
                </a:lnTo>
                <a:lnTo>
                  <a:pt x="18238" y="5402"/>
                </a:lnTo>
                <a:lnTo>
                  <a:pt x="18502" y="5138"/>
                </a:lnTo>
                <a:lnTo>
                  <a:pt x="19032" y="5006"/>
                </a:lnTo>
                <a:close/>
                <a:moveTo>
                  <a:pt x="60001" y="4348"/>
                </a:moveTo>
                <a:lnTo>
                  <a:pt x="61057" y="4480"/>
                </a:lnTo>
                <a:lnTo>
                  <a:pt x="61851" y="4742"/>
                </a:lnTo>
                <a:lnTo>
                  <a:pt x="62380" y="5138"/>
                </a:lnTo>
                <a:lnTo>
                  <a:pt x="62641" y="5666"/>
                </a:lnTo>
                <a:lnTo>
                  <a:pt x="62380" y="6192"/>
                </a:lnTo>
                <a:lnTo>
                  <a:pt x="61851" y="6587"/>
                </a:lnTo>
                <a:lnTo>
                  <a:pt x="61057" y="6851"/>
                </a:lnTo>
                <a:lnTo>
                  <a:pt x="60001" y="6981"/>
                </a:lnTo>
                <a:lnTo>
                  <a:pt x="58942" y="6851"/>
                </a:lnTo>
                <a:lnTo>
                  <a:pt x="58148" y="6587"/>
                </a:lnTo>
                <a:lnTo>
                  <a:pt x="57622" y="6192"/>
                </a:lnTo>
                <a:lnTo>
                  <a:pt x="57358" y="5666"/>
                </a:lnTo>
                <a:lnTo>
                  <a:pt x="57622" y="5138"/>
                </a:lnTo>
                <a:lnTo>
                  <a:pt x="58148" y="4742"/>
                </a:lnTo>
                <a:lnTo>
                  <a:pt x="58942" y="4480"/>
                </a:lnTo>
                <a:lnTo>
                  <a:pt x="60001" y="4348"/>
                </a:lnTo>
                <a:close/>
                <a:moveTo>
                  <a:pt x="114447" y="10144"/>
                </a:moveTo>
                <a:lnTo>
                  <a:pt x="114712" y="10276"/>
                </a:lnTo>
                <a:lnTo>
                  <a:pt x="114712" y="106432"/>
                </a:lnTo>
                <a:lnTo>
                  <a:pt x="5552" y="106432"/>
                </a:lnTo>
                <a:lnTo>
                  <a:pt x="5552" y="10276"/>
                </a:lnTo>
                <a:lnTo>
                  <a:pt x="5817" y="10144"/>
                </a:lnTo>
                <a:close/>
                <a:moveTo>
                  <a:pt x="60001" y="1055"/>
                </a:moveTo>
                <a:lnTo>
                  <a:pt x="74537" y="1187"/>
                </a:lnTo>
                <a:lnTo>
                  <a:pt x="89601" y="1449"/>
                </a:lnTo>
                <a:lnTo>
                  <a:pt x="102556" y="1845"/>
                </a:lnTo>
                <a:lnTo>
                  <a:pt x="107310" y="2109"/>
                </a:lnTo>
                <a:lnTo>
                  <a:pt x="107310" y="2109"/>
                </a:lnTo>
                <a:lnTo>
                  <a:pt x="102556" y="1977"/>
                </a:lnTo>
                <a:lnTo>
                  <a:pt x="89601" y="1581"/>
                </a:lnTo>
                <a:lnTo>
                  <a:pt x="74537" y="1319"/>
                </a:lnTo>
                <a:lnTo>
                  <a:pt x="60001" y="1187"/>
                </a:lnTo>
                <a:lnTo>
                  <a:pt x="45462" y="1319"/>
                </a:lnTo>
                <a:lnTo>
                  <a:pt x="30398" y="1581"/>
                </a:lnTo>
                <a:lnTo>
                  <a:pt x="17447" y="1977"/>
                </a:lnTo>
                <a:lnTo>
                  <a:pt x="12689" y="2109"/>
                </a:lnTo>
                <a:lnTo>
                  <a:pt x="9516" y="2373"/>
                </a:lnTo>
                <a:lnTo>
                  <a:pt x="7666" y="2635"/>
                </a:lnTo>
                <a:lnTo>
                  <a:pt x="6346" y="2899"/>
                </a:lnTo>
                <a:lnTo>
                  <a:pt x="5022" y="3294"/>
                </a:lnTo>
                <a:lnTo>
                  <a:pt x="3967" y="3688"/>
                </a:lnTo>
                <a:lnTo>
                  <a:pt x="3173" y="4216"/>
                </a:lnTo>
                <a:lnTo>
                  <a:pt x="2643" y="4742"/>
                </a:lnTo>
                <a:lnTo>
                  <a:pt x="2118" y="5534"/>
                </a:lnTo>
                <a:lnTo>
                  <a:pt x="2118" y="6323"/>
                </a:lnTo>
                <a:lnTo>
                  <a:pt x="2118" y="113150"/>
                </a:lnTo>
                <a:lnTo>
                  <a:pt x="2118" y="113939"/>
                </a:lnTo>
                <a:lnTo>
                  <a:pt x="1853" y="113150"/>
                </a:lnTo>
                <a:lnTo>
                  <a:pt x="1853" y="6323"/>
                </a:lnTo>
                <a:lnTo>
                  <a:pt x="2118" y="5402"/>
                </a:lnTo>
                <a:lnTo>
                  <a:pt x="2382" y="4742"/>
                </a:lnTo>
                <a:lnTo>
                  <a:pt x="2908" y="4084"/>
                </a:lnTo>
                <a:lnTo>
                  <a:pt x="3702" y="3558"/>
                </a:lnTo>
                <a:lnTo>
                  <a:pt x="4758" y="3162"/>
                </a:lnTo>
                <a:lnTo>
                  <a:pt x="6081" y="2767"/>
                </a:lnTo>
                <a:lnTo>
                  <a:pt x="7666" y="2503"/>
                </a:lnTo>
                <a:lnTo>
                  <a:pt x="9516" y="2241"/>
                </a:lnTo>
                <a:lnTo>
                  <a:pt x="12689" y="2109"/>
                </a:lnTo>
                <a:lnTo>
                  <a:pt x="17447" y="1845"/>
                </a:lnTo>
                <a:lnTo>
                  <a:pt x="30398" y="1449"/>
                </a:lnTo>
                <a:lnTo>
                  <a:pt x="45462" y="1187"/>
                </a:lnTo>
                <a:lnTo>
                  <a:pt x="60001" y="1055"/>
                </a:lnTo>
                <a:close/>
                <a:moveTo>
                  <a:pt x="107310" y="2109"/>
                </a:moveTo>
                <a:lnTo>
                  <a:pt x="110483" y="2241"/>
                </a:lnTo>
                <a:lnTo>
                  <a:pt x="112333" y="2503"/>
                </a:lnTo>
                <a:lnTo>
                  <a:pt x="113918" y="2767"/>
                </a:lnTo>
                <a:lnTo>
                  <a:pt x="115241" y="3162"/>
                </a:lnTo>
                <a:lnTo>
                  <a:pt x="116297" y="3558"/>
                </a:lnTo>
                <a:lnTo>
                  <a:pt x="117091" y="4084"/>
                </a:lnTo>
                <a:lnTo>
                  <a:pt x="117620" y="4742"/>
                </a:lnTo>
                <a:lnTo>
                  <a:pt x="117885" y="5402"/>
                </a:lnTo>
                <a:lnTo>
                  <a:pt x="118150" y="6323"/>
                </a:lnTo>
                <a:lnTo>
                  <a:pt x="118150" y="113150"/>
                </a:lnTo>
                <a:lnTo>
                  <a:pt x="117885" y="113939"/>
                </a:lnTo>
                <a:lnTo>
                  <a:pt x="117620" y="114729"/>
                </a:lnTo>
                <a:lnTo>
                  <a:pt x="117091" y="115389"/>
                </a:lnTo>
                <a:lnTo>
                  <a:pt x="116297" y="115915"/>
                </a:lnTo>
                <a:lnTo>
                  <a:pt x="115241" y="116443"/>
                </a:lnTo>
                <a:lnTo>
                  <a:pt x="113918" y="116707"/>
                </a:lnTo>
                <a:lnTo>
                  <a:pt x="112333" y="117100"/>
                </a:lnTo>
                <a:lnTo>
                  <a:pt x="110483" y="117232"/>
                </a:lnTo>
                <a:lnTo>
                  <a:pt x="104140" y="117760"/>
                </a:lnTo>
                <a:lnTo>
                  <a:pt x="93040" y="118286"/>
                </a:lnTo>
                <a:lnTo>
                  <a:pt x="86167" y="118550"/>
                </a:lnTo>
                <a:lnTo>
                  <a:pt x="78236" y="118814"/>
                </a:lnTo>
                <a:lnTo>
                  <a:pt x="69514" y="118946"/>
                </a:lnTo>
                <a:lnTo>
                  <a:pt x="50485" y="118946"/>
                </a:lnTo>
                <a:lnTo>
                  <a:pt x="41763" y="118814"/>
                </a:lnTo>
                <a:lnTo>
                  <a:pt x="33832" y="118550"/>
                </a:lnTo>
                <a:lnTo>
                  <a:pt x="26959" y="118286"/>
                </a:lnTo>
                <a:lnTo>
                  <a:pt x="15859" y="117760"/>
                </a:lnTo>
                <a:lnTo>
                  <a:pt x="9516" y="117232"/>
                </a:lnTo>
                <a:lnTo>
                  <a:pt x="7666" y="117100"/>
                </a:lnTo>
                <a:lnTo>
                  <a:pt x="6081" y="116707"/>
                </a:lnTo>
                <a:lnTo>
                  <a:pt x="5022" y="116443"/>
                </a:lnTo>
                <a:lnTo>
                  <a:pt x="3702" y="115915"/>
                </a:lnTo>
                <a:lnTo>
                  <a:pt x="2908" y="115389"/>
                </a:lnTo>
                <a:lnTo>
                  <a:pt x="2382" y="114729"/>
                </a:lnTo>
                <a:lnTo>
                  <a:pt x="2118" y="113939"/>
                </a:lnTo>
                <a:lnTo>
                  <a:pt x="2118" y="113939"/>
                </a:lnTo>
                <a:lnTo>
                  <a:pt x="2643" y="114729"/>
                </a:lnTo>
                <a:lnTo>
                  <a:pt x="3173" y="115257"/>
                </a:lnTo>
                <a:lnTo>
                  <a:pt x="3967" y="115785"/>
                </a:lnTo>
                <a:lnTo>
                  <a:pt x="5022" y="116311"/>
                </a:lnTo>
                <a:lnTo>
                  <a:pt x="6346" y="116707"/>
                </a:lnTo>
                <a:lnTo>
                  <a:pt x="7931" y="116969"/>
                </a:lnTo>
                <a:lnTo>
                  <a:pt x="9516" y="117232"/>
                </a:lnTo>
                <a:lnTo>
                  <a:pt x="15859" y="117628"/>
                </a:lnTo>
                <a:lnTo>
                  <a:pt x="26959" y="118154"/>
                </a:lnTo>
                <a:lnTo>
                  <a:pt x="33832" y="118418"/>
                </a:lnTo>
                <a:lnTo>
                  <a:pt x="41763" y="118682"/>
                </a:lnTo>
                <a:lnTo>
                  <a:pt x="50485" y="118814"/>
                </a:lnTo>
                <a:lnTo>
                  <a:pt x="69514" y="118814"/>
                </a:lnTo>
                <a:lnTo>
                  <a:pt x="78236" y="118682"/>
                </a:lnTo>
                <a:lnTo>
                  <a:pt x="86167" y="118418"/>
                </a:lnTo>
                <a:lnTo>
                  <a:pt x="93040" y="118154"/>
                </a:lnTo>
                <a:lnTo>
                  <a:pt x="104140" y="117628"/>
                </a:lnTo>
                <a:lnTo>
                  <a:pt x="110483" y="117232"/>
                </a:lnTo>
                <a:lnTo>
                  <a:pt x="112333" y="116969"/>
                </a:lnTo>
                <a:lnTo>
                  <a:pt x="113657" y="116707"/>
                </a:lnTo>
                <a:lnTo>
                  <a:pt x="114977" y="116311"/>
                </a:lnTo>
                <a:lnTo>
                  <a:pt x="116032" y="115785"/>
                </a:lnTo>
                <a:lnTo>
                  <a:pt x="116826" y="115257"/>
                </a:lnTo>
                <a:lnTo>
                  <a:pt x="117356" y="114729"/>
                </a:lnTo>
                <a:lnTo>
                  <a:pt x="117885" y="113939"/>
                </a:lnTo>
                <a:lnTo>
                  <a:pt x="117885" y="113150"/>
                </a:lnTo>
                <a:lnTo>
                  <a:pt x="117885" y="6323"/>
                </a:lnTo>
                <a:lnTo>
                  <a:pt x="117885" y="5534"/>
                </a:lnTo>
                <a:lnTo>
                  <a:pt x="117356" y="4742"/>
                </a:lnTo>
                <a:lnTo>
                  <a:pt x="116826" y="4216"/>
                </a:lnTo>
                <a:lnTo>
                  <a:pt x="116032" y="3688"/>
                </a:lnTo>
                <a:lnTo>
                  <a:pt x="114977" y="3294"/>
                </a:lnTo>
                <a:lnTo>
                  <a:pt x="113657" y="2899"/>
                </a:lnTo>
                <a:lnTo>
                  <a:pt x="112333" y="2635"/>
                </a:lnTo>
                <a:lnTo>
                  <a:pt x="110483" y="2373"/>
                </a:lnTo>
                <a:lnTo>
                  <a:pt x="107310" y="2109"/>
                </a:lnTo>
                <a:close/>
                <a:moveTo>
                  <a:pt x="60001" y="1"/>
                </a:moveTo>
                <a:lnTo>
                  <a:pt x="45198" y="133"/>
                </a:lnTo>
                <a:lnTo>
                  <a:pt x="30133" y="395"/>
                </a:lnTo>
                <a:lnTo>
                  <a:pt x="17182" y="791"/>
                </a:lnTo>
                <a:lnTo>
                  <a:pt x="12424" y="1055"/>
                </a:lnTo>
                <a:lnTo>
                  <a:pt x="8990" y="1319"/>
                </a:lnTo>
                <a:lnTo>
                  <a:pt x="6872" y="1581"/>
                </a:lnTo>
                <a:lnTo>
                  <a:pt x="5022" y="1977"/>
                </a:lnTo>
                <a:lnTo>
                  <a:pt x="3438" y="2373"/>
                </a:lnTo>
                <a:lnTo>
                  <a:pt x="2118" y="2899"/>
                </a:lnTo>
                <a:lnTo>
                  <a:pt x="1323" y="3688"/>
                </a:lnTo>
                <a:lnTo>
                  <a:pt x="529" y="4348"/>
                </a:lnTo>
                <a:lnTo>
                  <a:pt x="3" y="5270"/>
                </a:lnTo>
                <a:lnTo>
                  <a:pt x="3" y="6323"/>
                </a:lnTo>
                <a:lnTo>
                  <a:pt x="3" y="113150"/>
                </a:lnTo>
                <a:lnTo>
                  <a:pt x="3" y="114203"/>
                </a:lnTo>
                <a:lnTo>
                  <a:pt x="529" y="114993"/>
                </a:lnTo>
                <a:lnTo>
                  <a:pt x="1323" y="115915"/>
                </a:lnTo>
                <a:lnTo>
                  <a:pt x="2382" y="116575"/>
                </a:lnTo>
                <a:lnTo>
                  <a:pt x="3702" y="117100"/>
                </a:lnTo>
                <a:lnTo>
                  <a:pt x="5287" y="117628"/>
                </a:lnTo>
                <a:lnTo>
                  <a:pt x="7137" y="118024"/>
                </a:lnTo>
                <a:lnTo>
                  <a:pt x="8990" y="118286"/>
                </a:lnTo>
                <a:lnTo>
                  <a:pt x="15598" y="118682"/>
                </a:lnTo>
                <a:lnTo>
                  <a:pt x="26699" y="119340"/>
                </a:lnTo>
                <a:lnTo>
                  <a:pt x="33832" y="119604"/>
                </a:lnTo>
                <a:lnTo>
                  <a:pt x="41763" y="119736"/>
                </a:lnTo>
                <a:lnTo>
                  <a:pt x="50485" y="119868"/>
                </a:lnTo>
                <a:lnTo>
                  <a:pt x="60001" y="120000"/>
                </a:lnTo>
                <a:lnTo>
                  <a:pt x="69514" y="119868"/>
                </a:lnTo>
                <a:lnTo>
                  <a:pt x="78236" y="119736"/>
                </a:lnTo>
                <a:lnTo>
                  <a:pt x="86167" y="119604"/>
                </a:lnTo>
                <a:lnTo>
                  <a:pt x="93304" y="119340"/>
                </a:lnTo>
                <a:lnTo>
                  <a:pt x="104405" y="118682"/>
                </a:lnTo>
                <a:lnTo>
                  <a:pt x="111013" y="118286"/>
                </a:lnTo>
                <a:lnTo>
                  <a:pt x="112862" y="118024"/>
                </a:lnTo>
                <a:lnTo>
                  <a:pt x="114712" y="117628"/>
                </a:lnTo>
                <a:lnTo>
                  <a:pt x="116297" y="117100"/>
                </a:lnTo>
                <a:lnTo>
                  <a:pt x="117620" y="116575"/>
                </a:lnTo>
                <a:lnTo>
                  <a:pt x="118676" y="115915"/>
                </a:lnTo>
                <a:lnTo>
                  <a:pt x="119470" y="114993"/>
                </a:lnTo>
                <a:lnTo>
                  <a:pt x="120000" y="114203"/>
                </a:lnTo>
                <a:lnTo>
                  <a:pt x="120000" y="113150"/>
                </a:lnTo>
                <a:lnTo>
                  <a:pt x="120000" y="6323"/>
                </a:lnTo>
                <a:lnTo>
                  <a:pt x="120000" y="5270"/>
                </a:lnTo>
                <a:lnTo>
                  <a:pt x="119470" y="4348"/>
                </a:lnTo>
                <a:lnTo>
                  <a:pt x="118940" y="3688"/>
                </a:lnTo>
                <a:lnTo>
                  <a:pt x="117885" y="2899"/>
                </a:lnTo>
                <a:lnTo>
                  <a:pt x="116561" y="2373"/>
                </a:lnTo>
                <a:lnTo>
                  <a:pt x="114977" y="1977"/>
                </a:lnTo>
                <a:lnTo>
                  <a:pt x="113127" y="1581"/>
                </a:lnTo>
                <a:lnTo>
                  <a:pt x="111013" y="1319"/>
                </a:lnTo>
                <a:lnTo>
                  <a:pt x="107575" y="1055"/>
                </a:lnTo>
                <a:lnTo>
                  <a:pt x="102817" y="791"/>
                </a:lnTo>
                <a:lnTo>
                  <a:pt x="89866" y="395"/>
                </a:lnTo>
                <a:lnTo>
                  <a:pt x="74801" y="133"/>
                </a:lnTo>
                <a:lnTo>
                  <a:pt x="60001" y="1"/>
                </a:lnTo>
                <a:close/>
              </a:path>
            </a:pathLst>
          </a:custGeom>
          <a:solidFill>
            <a:srgbClr val="22222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187" name="Shape 187"/>
          <p:cNvPicPr preferRelativeResize="0"/>
          <p:nvPr/>
        </p:nvPicPr>
        <p:blipFill>
          <a:blip r:embed="rId4">
            <a:alphaModFix/>
          </a:blip>
          <a:stretch>
            <a:fillRect/>
          </a:stretch>
        </p:blipFill>
        <p:spPr>
          <a:xfrm>
            <a:off x="6563475" y="585875"/>
            <a:ext cx="2195225" cy="38318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pic>
        <p:nvPicPr>
          <p:cNvPr descr="A Singapore Airlines Boeing ..." id="192" name="Shape 192"/>
          <p:cNvPicPr preferRelativeResize="0"/>
          <p:nvPr/>
        </p:nvPicPr>
        <p:blipFill>
          <a:blip r:embed="rId3">
            <a:alphaModFix amt="12000"/>
          </a:blip>
          <a:stretch>
            <a:fillRect/>
          </a:stretch>
        </p:blipFill>
        <p:spPr>
          <a:xfrm>
            <a:off x="0" y="-1"/>
            <a:ext cx="9143998" cy="5143501"/>
          </a:xfrm>
          <a:prstGeom prst="rect">
            <a:avLst/>
          </a:prstGeom>
          <a:noFill/>
          <a:ln>
            <a:noFill/>
          </a:ln>
        </p:spPr>
      </p:pic>
      <p:sp>
        <p:nvSpPr>
          <p:cNvPr id="193" name="Shape 193"/>
          <p:cNvSpPr/>
          <p:nvPr/>
        </p:nvSpPr>
        <p:spPr>
          <a:xfrm>
            <a:off x="286920" y="201158"/>
            <a:ext cx="2362800" cy="4741200"/>
          </a:xfrm>
          <a:custGeom>
            <a:pathLst>
              <a:path extrusionOk="0" h="120000" w="120000">
                <a:moveTo>
                  <a:pt x="20091" y="5006"/>
                </a:moveTo>
                <a:lnTo>
                  <a:pt x="20617" y="5138"/>
                </a:lnTo>
                <a:lnTo>
                  <a:pt x="20881" y="5402"/>
                </a:lnTo>
                <a:lnTo>
                  <a:pt x="20881" y="5666"/>
                </a:lnTo>
                <a:lnTo>
                  <a:pt x="20881" y="5928"/>
                </a:lnTo>
                <a:lnTo>
                  <a:pt x="20617" y="6192"/>
                </a:lnTo>
                <a:lnTo>
                  <a:pt x="20091" y="6323"/>
                </a:lnTo>
                <a:lnTo>
                  <a:pt x="19032" y="6323"/>
                </a:lnTo>
                <a:lnTo>
                  <a:pt x="18502" y="6192"/>
                </a:lnTo>
                <a:lnTo>
                  <a:pt x="18238" y="5928"/>
                </a:lnTo>
                <a:lnTo>
                  <a:pt x="18238" y="5666"/>
                </a:lnTo>
                <a:lnTo>
                  <a:pt x="18238" y="5402"/>
                </a:lnTo>
                <a:lnTo>
                  <a:pt x="18502" y="5138"/>
                </a:lnTo>
                <a:lnTo>
                  <a:pt x="19032" y="5006"/>
                </a:lnTo>
                <a:close/>
                <a:moveTo>
                  <a:pt x="60001" y="4348"/>
                </a:moveTo>
                <a:lnTo>
                  <a:pt x="61057" y="4480"/>
                </a:lnTo>
                <a:lnTo>
                  <a:pt x="61851" y="4742"/>
                </a:lnTo>
                <a:lnTo>
                  <a:pt x="62380" y="5138"/>
                </a:lnTo>
                <a:lnTo>
                  <a:pt x="62641" y="5666"/>
                </a:lnTo>
                <a:lnTo>
                  <a:pt x="62380" y="6192"/>
                </a:lnTo>
                <a:lnTo>
                  <a:pt x="61851" y="6587"/>
                </a:lnTo>
                <a:lnTo>
                  <a:pt x="61057" y="6851"/>
                </a:lnTo>
                <a:lnTo>
                  <a:pt x="60001" y="6981"/>
                </a:lnTo>
                <a:lnTo>
                  <a:pt x="58942" y="6851"/>
                </a:lnTo>
                <a:lnTo>
                  <a:pt x="58148" y="6587"/>
                </a:lnTo>
                <a:lnTo>
                  <a:pt x="57622" y="6192"/>
                </a:lnTo>
                <a:lnTo>
                  <a:pt x="57358" y="5666"/>
                </a:lnTo>
                <a:lnTo>
                  <a:pt x="57622" y="5138"/>
                </a:lnTo>
                <a:lnTo>
                  <a:pt x="58148" y="4742"/>
                </a:lnTo>
                <a:lnTo>
                  <a:pt x="58942" y="4480"/>
                </a:lnTo>
                <a:lnTo>
                  <a:pt x="60001" y="4348"/>
                </a:lnTo>
                <a:close/>
                <a:moveTo>
                  <a:pt x="114447" y="10144"/>
                </a:moveTo>
                <a:lnTo>
                  <a:pt x="114712" y="10276"/>
                </a:lnTo>
                <a:lnTo>
                  <a:pt x="114712" y="106432"/>
                </a:lnTo>
                <a:lnTo>
                  <a:pt x="5552" y="106432"/>
                </a:lnTo>
                <a:lnTo>
                  <a:pt x="5552" y="10276"/>
                </a:lnTo>
                <a:lnTo>
                  <a:pt x="5817" y="10144"/>
                </a:lnTo>
                <a:close/>
                <a:moveTo>
                  <a:pt x="60001" y="1055"/>
                </a:moveTo>
                <a:lnTo>
                  <a:pt x="74537" y="1187"/>
                </a:lnTo>
                <a:lnTo>
                  <a:pt x="89601" y="1449"/>
                </a:lnTo>
                <a:lnTo>
                  <a:pt x="102556" y="1845"/>
                </a:lnTo>
                <a:lnTo>
                  <a:pt x="107310" y="2109"/>
                </a:lnTo>
                <a:lnTo>
                  <a:pt x="107310" y="2109"/>
                </a:lnTo>
                <a:lnTo>
                  <a:pt x="102556" y="1977"/>
                </a:lnTo>
                <a:lnTo>
                  <a:pt x="89601" y="1581"/>
                </a:lnTo>
                <a:lnTo>
                  <a:pt x="74537" y="1319"/>
                </a:lnTo>
                <a:lnTo>
                  <a:pt x="60001" y="1187"/>
                </a:lnTo>
                <a:lnTo>
                  <a:pt x="45462" y="1319"/>
                </a:lnTo>
                <a:lnTo>
                  <a:pt x="30398" y="1581"/>
                </a:lnTo>
                <a:lnTo>
                  <a:pt x="17447" y="1977"/>
                </a:lnTo>
                <a:lnTo>
                  <a:pt x="12689" y="2109"/>
                </a:lnTo>
                <a:lnTo>
                  <a:pt x="9516" y="2373"/>
                </a:lnTo>
                <a:lnTo>
                  <a:pt x="7666" y="2635"/>
                </a:lnTo>
                <a:lnTo>
                  <a:pt x="6346" y="2899"/>
                </a:lnTo>
                <a:lnTo>
                  <a:pt x="5022" y="3294"/>
                </a:lnTo>
                <a:lnTo>
                  <a:pt x="3967" y="3688"/>
                </a:lnTo>
                <a:lnTo>
                  <a:pt x="3173" y="4216"/>
                </a:lnTo>
                <a:lnTo>
                  <a:pt x="2643" y="4742"/>
                </a:lnTo>
                <a:lnTo>
                  <a:pt x="2118" y="5534"/>
                </a:lnTo>
                <a:lnTo>
                  <a:pt x="2118" y="6323"/>
                </a:lnTo>
                <a:lnTo>
                  <a:pt x="2118" y="113150"/>
                </a:lnTo>
                <a:lnTo>
                  <a:pt x="2118" y="113939"/>
                </a:lnTo>
                <a:lnTo>
                  <a:pt x="1853" y="113150"/>
                </a:lnTo>
                <a:lnTo>
                  <a:pt x="1853" y="6323"/>
                </a:lnTo>
                <a:lnTo>
                  <a:pt x="2118" y="5402"/>
                </a:lnTo>
                <a:lnTo>
                  <a:pt x="2382" y="4742"/>
                </a:lnTo>
                <a:lnTo>
                  <a:pt x="2908" y="4084"/>
                </a:lnTo>
                <a:lnTo>
                  <a:pt x="3702" y="3558"/>
                </a:lnTo>
                <a:lnTo>
                  <a:pt x="4758" y="3162"/>
                </a:lnTo>
                <a:lnTo>
                  <a:pt x="6081" y="2767"/>
                </a:lnTo>
                <a:lnTo>
                  <a:pt x="7666" y="2503"/>
                </a:lnTo>
                <a:lnTo>
                  <a:pt x="9516" y="2241"/>
                </a:lnTo>
                <a:lnTo>
                  <a:pt x="12689" y="2109"/>
                </a:lnTo>
                <a:lnTo>
                  <a:pt x="17447" y="1845"/>
                </a:lnTo>
                <a:lnTo>
                  <a:pt x="30398" y="1449"/>
                </a:lnTo>
                <a:lnTo>
                  <a:pt x="45462" y="1187"/>
                </a:lnTo>
                <a:lnTo>
                  <a:pt x="60001" y="1055"/>
                </a:lnTo>
                <a:close/>
                <a:moveTo>
                  <a:pt x="107310" y="2109"/>
                </a:moveTo>
                <a:lnTo>
                  <a:pt x="110483" y="2241"/>
                </a:lnTo>
                <a:lnTo>
                  <a:pt x="112333" y="2503"/>
                </a:lnTo>
                <a:lnTo>
                  <a:pt x="113918" y="2767"/>
                </a:lnTo>
                <a:lnTo>
                  <a:pt x="115241" y="3162"/>
                </a:lnTo>
                <a:lnTo>
                  <a:pt x="116297" y="3558"/>
                </a:lnTo>
                <a:lnTo>
                  <a:pt x="117091" y="4084"/>
                </a:lnTo>
                <a:lnTo>
                  <a:pt x="117620" y="4742"/>
                </a:lnTo>
                <a:lnTo>
                  <a:pt x="117885" y="5402"/>
                </a:lnTo>
                <a:lnTo>
                  <a:pt x="118150" y="6323"/>
                </a:lnTo>
                <a:lnTo>
                  <a:pt x="118150" y="113150"/>
                </a:lnTo>
                <a:lnTo>
                  <a:pt x="117885" y="113939"/>
                </a:lnTo>
                <a:lnTo>
                  <a:pt x="117620" y="114729"/>
                </a:lnTo>
                <a:lnTo>
                  <a:pt x="117091" y="115389"/>
                </a:lnTo>
                <a:lnTo>
                  <a:pt x="116297" y="115915"/>
                </a:lnTo>
                <a:lnTo>
                  <a:pt x="115241" y="116443"/>
                </a:lnTo>
                <a:lnTo>
                  <a:pt x="113918" y="116707"/>
                </a:lnTo>
                <a:lnTo>
                  <a:pt x="112333" y="117100"/>
                </a:lnTo>
                <a:lnTo>
                  <a:pt x="110483" y="117232"/>
                </a:lnTo>
                <a:lnTo>
                  <a:pt x="104140" y="117760"/>
                </a:lnTo>
                <a:lnTo>
                  <a:pt x="93040" y="118286"/>
                </a:lnTo>
                <a:lnTo>
                  <a:pt x="86167" y="118550"/>
                </a:lnTo>
                <a:lnTo>
                  <a:pt x="78236" y="118814"/>
                </a:lnTo>
                <a:lnTo>
                  <a:pt x="69514" y="118946"/>
                </a:lnTo>
                <a:lnTo>
                  <a:pt x="50485" y="118946"/>
                </a:lnTo>
                <a:lnTo>
                  <a:pt x="41763" y="118814"/>
                </a:lnTo>
                <a:lnTo>
                  <a:pt x="33832" y="118550"/>
                </a:lnTo>
                <a:lnTo>
                  <a:pt x="26959" y="118286"/>
                </a:lnTo>
                <a:lnTo>
                  <a:pt x="15859" y="117760"/>
                </a:lnTo>
                <a:lnTo>
                  <a:pt x="9516" y="117232"/>
                </a:lnTo>
                <a:lnTo>
                  <a:pt x="7666" y="117100"/>
                </a:lnTo>
                <a:lnTo>
                  <a:pt x="6081" y="116707"/>
                </a:lnTo>
                <a:lnTo>
                  <a:pt x="5022" y="116443"/>
                </a:lnTo>
                <a:lnTo>
                  <a:pt x="3702" y="115915"/>
                </a:lnTo>
                <a:lnTo>
                  <a:pt x="2908" y="115389"/>
                </a:lnTo>
                <a:lnTo>
                  <a:pt x="2382" y="114729"/>
                </a:lnTo>
                <a:lnTo>
                  <a:pt x="2118" y="113939"/>
                </a:lnTo>
                <a:lnTo>
                  <a:pt x="2118" y="113939"/>
                </a:lnTo>
                <a:lnTo>
                  <a:pt x="2643" y="114729"/>
                </a:lnTo>
                <a:lnTo>
                  <a:pt x="3173" y="115257"/>
                </a:lnTo>
                <a:lnTo>
                  <a:pt x="3967" y="115785"/>
                </a:lnTo>
                <a:lnTo>
                  <a:pt x="5022" y="116311"/>
                </a:lnTo>
                <a:lnTo>
                  <a:pt x="6346" y="116707"/>
                </a:lnTo>
                <a:lnTo>
                  <a:pt x="7931" y="116969"/>
                </a:lnTo>
                <a:lnTo>
                  <a:pt x="9516" y="117232"/>
                </a:lnTo>
                <a:lnTo>
                  <a:pt x="15859" y="117628"/>
                </a:lnTo>
                <a:lnTo>
                  <a:pt x="26959" y="118154"/>
                </a:lnTo>
                <a:lnTo>
                  <a:pt x="33832" y="118418"/>
                </a:lnTo>
                <a:lnTo>
                  <a:pt x="41763" y="118682"/>
                </a:lnTo>
                <a:lnTo>
                  <a:pt x="50485" y="118814"/>
                </a:lnTo>
                <a:lnTo>
                  <a:pt x="69514" y="118814"/>
                </a:lnTo>
                <a:lnTo>
                  <a:pt x="78236" y="118682"/>
                </a:lnTo>
                <a:lnTo>
                  <a:pt x="86167" y="118418"/>
                </a:lnTo>
                <a:lnTo>
                  <a:pt x="93040" y="118154"/>
                </a:lnTo>
                <a:lnTo>
                  <a:pt x="104140" y="117628"/>
                </a:lnTo>
                <a:lnTo>
                  <a:pt x="110483" y="117232"/>
                </a:lnTo>
                <a:lnTo>
                  <a:pt x="112333" y="116969"/>
                </a:lnTo>
                <a:lnTo>
                  <a:pt x="113657" y="116707"/>
                </a:lnTo>
                <a:lnTo>
                  <a:pt x="114977" y="116311"/>
                </a:lnTo>
                <a:lnTo>
                  <a:pt x="116032" y="115785"/>
                </a:lnTo>
                <a:lnTo>
                  <a:pt x="116826" y="115257"/>
                </a:lnTo>
                <a:lnTo>
                  <a:pt x="117356" y="114729"/>
                </a:lnTo>
                <a:lnTo>
                  <a:pt x="117885" y="113939"/>
                </a:lnTo>
                <a:lnTo>
                  <a:pt x="117885" y="113150"/>
                </a:lnTo>
                <a:lnTo>
                  <a:pt x="117885" y="6323"/>
                </a:lnTo>
                <a:lnTo>
                  <a:pt x="117885" y="5534"/>
                </a:lnTo>
                <a:lnTo>
                  <a:pt x="117356" y="4742"/>
                </a:lnTo>
                <a:lnTo>
                  <a:pt x="116826" y="4216"/>
                </a:lnTo>
                <a:lnTo>
                  <a:pt x="116032" y="3688"/>
                </a:lnTo>
                <a:lnTo>
                  <a:pt x="114977" y="3294"/>
                </a:lnTo>
                <a:lnTo>
                  <a:pt x="113657" y="2899"/>
                </a:lnTo>
                <a:lnTo>
                  <a:pt x="112333" y="2635"/>
                </a:lnTo>
                <a:lnTo>
                  <a:pt x="110483" y="2373"/>
                </a:lnTo>
                <a:lnTo>
                  <a:pt x="107310" y="2109"/>
                </a:lnTo>
                <a:close/>
                <a:moveTo>
                  <a:pt x="60001" y="1"/>
                </a:moveTo>
                <a:lnTo>
                  <a:pt x="45198" y="133"/>
                </a:lnTo>
                <a:lnTo>
                  <a:pt x="30133" y="395"/>
                </a:lnTo>
                <a:lnTo>
                  <a:pt x="17182" y="791"/>
                </a:lnTo>
                <a:lnTo>
                  <a:pt x="12424" y="1055"/>
                </a:lnTo>
                <a:lnTo>
                  <a:pt x="8990" y="1319"/>
                </a:lnTo>
                <a:lnTo>
                  <a:pt x="6872" y="1581"/>
                </a:lnTo>
                <a:lnTo>
                  <a:pt x="5022" y="1977"/>
                </a:lnTo>
                <a:lnTo>
                  <a:pt x="3438" y="2373"/>
                </a:lnTo>
                <a:lnTo>
                  <a:pt x="2118" y="2899"/>
                </a:lnTo>
                <a:lnTo>
                  <a:pt x="1323" y="3688"/>
                </a:lnTo>
                <a:lnTo>
                  <a:pt x="529" y="4348"/>
                </a:lnTo>
                <a:lnTo>
                  <a:pt x="3" y="5270"/>
                </a:lnTo>
                <a:lnTo>
                  <a:pt x="3" y="6323"/>
                </a:lnTo>
                <a:lnTo>
                  <a:pt x="3" y="113150"/>
                </a:lnTo>
                <a:lnTo>
                  <a:pt x="3" y="114203"/>
                </a:lnTo>
                <a:lnTo>
                  <a:pt x="529" y="114993"/>
                </a:lnTo>
                <a:lnTo>
                  <a:pt x="1323" y="115915"/>
                </a:lnTo>
                <a:lnTo>
                  <a:pt x="2382" y="116575"/>
                </a:lnTo>
                <a:lnTo>
                  <a:pt x="3702" y="117100"/>
                </a:lnTo>
                <a:lnTo>
                  <a:pt x="5287" y="117628"/>
                </a:lnTo>
                <a:lnTo>
                  <a:pt x="7137" y="118024"/>
                </a:lnTo>
                <a:lnTo>
                  <a:pt x="8990" y="118286"/>
                </a:lnTo>
                <a:lnTo>
                  <a:pt x="15598" y="118682"/>
                </a:lnTo>
                <a:lnTo>
                  <a:pt x="26699" y="119340"/>
                </a:lnTo>
                <a:lnTo>
                  <a:pt x="33832" y="119604"/>
                </a:lnTo>
                <a:lnTo>
                  <a:pt x="41763" y="119736"/>
                </a:lnTo>
                <a:lnTo>
                  <a:pt x="50485" y="119868"/>
                </a:lnTo>
                <a:lnTo>
                  <a:pt x="60001" y="120000"/>
                </a:lnTo>
                <a:lnTo>
                  <a:pt x="69514" y="119868"/>
                </a:lnTo>
                <a:lnTo>
                  <a:pt x="78236" y="119736"/>
                </a:lnTo>
                <a:lnTo>
                  <a:pt x="86167" y="119604"/>
                </a:lnTo>
                <a:lnTo>
                  <a:pt x="93304" y="119340"/>
                </a:lnTo>
                <a:lnTo>
                  <a:pt x="104405" y="118682"/>
                </a:lnTo>
                <a:lnTo>
                  <a:pt x="111013" y="118286"/>
                </a:lnTo>
                <a:lnTo>
                  <a:pt x="112862" y="118024"/>
                </a:lnTo>
                <a:lnTo>
                  <a:pt x="114712" y="117628"/>
                </a:lnTo>
                <a:lnTo>
                  <a:pt x="116297" y="117100"/>
                </a:lnTo>
                <a:lnTo>
                  <a:pt x="117620" y="116575"/>
                </a:lnTo>
                <a:lnTo>
                  <a:pt x="118676" y="115915"/>
                </a:lnTo>
                <a:lnTo>
                  <a:pt x="119470" y="114993"/>
                </a:lnTo>
                <a:lnTo>
                  <a:pt x="120000" y="114203"/>
                </a:lnTo>
                <a:lnTo>
                  <a:pt x="120000" y="113150"/>
                </a:lnTo>
                <a:lnTo>
                  <a:pt x="120000" y="6323"/>
                </a:lnTo>
                <a:lnTo>
                  <a:pt x="120000" y="5270"/>
                </a:lnTo>
                <a:lnTo>
                  <a:pt x="119470" y="4348"/>
                </a:lnTo>
                <a:lnTo>
                  <a:pt x="118940" y="3688"/>
                </a:lnTo>
                <a:lnTo>
                  <a:pt x="117885" y="2899"/>
                </a:lnTo>
                <a:lnTo>
                  <a:pt x="116561" y="2373"/>
                </a:lnTo>
                <a:lnTo>
                  <a:pt x="114977" y="1977"/>
                </a:lnTo>
                <a:lnTo>
                  <a:pt x="113127" y="1581"/>
                </a:lnTo>
                <a:lnTo>
                  <a:pt x="111013" y="1319"/>
                </a:lnTo>
                <a:lnTo>
                  <a:pt x="107575" y="1055"/>
                </a:lnTo>
                <a:lnTo>
                  <a:pt x="102817" y="791"/>
                </a:lnTo>
                <a:lnTo>
                  <a:pt x="89866" y="395"/>
                </a:lnTo>
                <a:lnTo>
                  <a:pt x="74801" y="133"/>
                </a:lnTo>
                <a:lnTo>
                  <a:pt x="60001" y="1"/>
                </a:lnTo>
                <a:close/>
              </a:path>
            </a:pathLst>
          </a:custGeom>
          <a:solidFill>
            <a:srgbClr val="22222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94" name="Shape 194"/>
          <p:cNvSpPr/>
          <p:nvPr/>
        </p:nvSpPr>
        <p:spPr>
          <a:xfrm>
            <a:off x="3172120" y="201158"/>
            <a:ext cx="2362800" cy="4741200"/>
          </a:xfrm>
          <a:custGeom>
            <a:pathLst>
              <a:path extrusionOk="0" h="120000" w="120000">
                <a:moveTo>
                  <a:pt x="20091" y="5006"/>
                </a:moveTo>
                <a:lnTo>
                  <a:pt x="20617" y="5138"/>
                </a:lnTo>
                <a:lnTo>
                  <a:pt x="20881" y="5402"/>
                </a:lnTo>
                <a:lnTo>
                  <a:pt x="20881" y="5666"/>
                </a:lnTo>
                <a:lnTo>
                  <a:pt x="20881" y="5928"/>
                </a:lnTo>
                <a:lnTo>
                  <a:pt x="20617" y="6192"/>
                </a:lnTo>
                <a:lnTo>
                  <a:pt x="20091" y="6323"/>
                </a:lnTo>
                <a:lnTo>
                  <a:pt x="19032" y="6323"/>
                </a:lnTo>
                <a:lnTo>
                  <a:pt x="18502" y="6192"/>
                </a:lnTo>
                <a:lnTo>
                  <a:pt x="18238" y="5928"/>
                </a:lnTo>
                <a:lnTo>
                  <a:pt x="18238" y="5666"/>
                </a:lnTo>
                <a:lnTo>
                  <a:pt x="18238" y="5402"/>
                </a:lnTo>
                <a:lnTo>
                  <a:pt x="18502" y="5138"/>
                </a:lnTo>
                <a:lnTo>
                  <a:pt x="19032" y="5006"/>
                </a:lnTo>
                <a:close/>
                <a:moveTo>
                  <a:pt x="60001" y="4348"/>
                </a:moveTo>
                <a:lnTo>
                  <a:pt x="61057" y="4480"/>
                </a:lnTo>
                <a:lnTo>
                  <a:pt x="61851" y="4742"/>
                </a:lnTo>
                <a:lnTo>
                  <a:pt x="62380" y="5138"/>
                </a:lnTo>
                <a:lnTo>
                  <a:pt x="62641" y="5666"/>
                </a:lnTo>
                <a:lnTo>
                  <a:pt x="62380" y="6192"/>
                </a:lnTo>
                <a:lnTo>
                  <a:pt x="61851" y="6587"/>
                </a:lnTo>
                <a:lnTo>
                  <a:pt x="61057" y="6851"/>
                </a:lnTo>
                <a:lnTo>
                  <a:pt x="60001" y="6981"/>
                </a:lnTo>
                <a:lnTo>
                  <a:pt x="58942" y="6851"/>
                </a:lnTo>
                <a:lnTo>
                  <a:pt x="58148" y="6587"/>
                </a:lnTo>
                <a:lnTo>
                  <a:pt x="57622" y="6192"/>
                </a:lnTo>
                <a:lnTo>
                  <a:pt x="57358" y="5666"/>
                </a:lnTo>
                <a:lnTo>
                  <a:pt x="57622" y="5138"/>
                </a:lnTo>
                <a:lnTo>
                  <a:pt x="58148" y="4742"/>
                </a:lnTo>
                <a:lnTo>
                  <a:pt x="58942" y="4480"/>
                </a:lnTo>
                <a:lnTo>
                  <a:pt x="60001" y="4348"/>
                </a:lnTo>
                <a:close/>
                <a:moveTo>
                  <a:pt x="114447" y="10144"/>
                </a:moveTo>
                <a:lnTo>
                  <a:pt x="114712" y="10276"/>
                </a:lnTo>
                <a:lnTo>
                  <a:pt x="114712" y="106432"/>
                </a:lnTo>
                <a:lnTo>
                  <a:pt x="5552" y="106432"/>
                </a:lnTo>
                <a:lnTo>
                  <a:pt x="5552" y="10276"/>
                </a:lnTo>
                <a:lnTo>
                  <a:pt x="5817" y="10144"/>
                </a:lnTo>
                <a:close/>
                <a:moveTo>
                  <a:pt x="60001" y="1055"/>
                </a:moveTo>
                <a:lnTo>
                  <a:pt x="74537" y="1187"/>
                </a:lnTo>
                <a:lnTo>
                  <a:pt x="89601" y="1449"/>
                </a:lnTo>
                <a:lnTo>
                  <a:pt x="102556" y="1845"/>
                </a:lnTo>
                <a:lnTo>
                  <a:pt x="107310" y="2109"/>
                </a:lnTo>
                <a:lnTo>
                  <a:pt x="107310" y="2109"/>
                </a:lnTo>
                <a:lnTo>
                  <a:pt x="102556" y="1977"/>
                </a:lnTo>
                <a:lnTo>
                  <a:pt x="89601" y="1581"/>
                </a:lnTo>
                <a:lnTo>
                  <a:pt x="74537" y="1319"/>
                </a:lnTo>
                <a:lnTo>
                  <a:pt x="60001" y="1187"/>
                </a:lnTo>
                <a:lnTo>
                  <a:pt x="45462" y="1319"/>
                </a:lnTo>
                <a:lnTo>
                  <a:pt x="30398" y="1581"/>
                </a:lnTo>
                <a:lnTo>
                  <a:pt x="17447" y="1977"/>
                </a:lnTo>
                <a:lnTo>
                  <a:pt x="12689" y="2109"/>
                </a:lnTo>
                <a:lnTo>
                  <a:pt x="9516" y="2373"/>
                </a:lnTo>
                <a:lnTo>
                  <a:pt x="7666" y="2635"/>
                </a:lnTo>
                <a:lnTo>
                  <a:pt x="6346" y="2899"/>
                </a:lnTo>
                <a:lnTo>
                  <a:pt x="5022" y="3294"/>
                </a:lnTo>
                <a:lnTo>
                  <a:pt x="3967" y="3688"/>
                </a:lnTo>
                <a:lnTo>
                  <a:pt x="3173" y="4216"/>
                </a:lnTo>
                <a:lnTo>
                  <a:pt x="2643" y="4742"/>
                </a:lnTo>
                <a:lnTo>
                  <a:pt x="2118" y="5534"/>
                </a:lnTo>
                <a:lnTo>
                  <a:pt x="2118" y="6323"/>
                </a:lnTo>
                <a:lnTo>
                  <a:pt x="2118" y="113150"/>
                </a:lnTo>
                <a:lnTo>
                  <a:pt x="2118" y="113939"/>
                </a:lnTo>
                <a:lnTo>
                  <a:pt x="1853" y="113150"/>
                </a:lnTo>
                <a:lnTo>
                  <a:pt x="1853" y="6323"/>
                </a:lnTo>
                <a:lnTo>
                  <a:pt x="2118" y="5402"/>
                </a:lnTo>
                <a:lnTo>
                  <a:pt x="2382" y="4742"/>
                </a:lnTo>
                <a:lnTo>
                  <a:pt x="2908" y="4084"/>
                </a:lnTo>
                <a:lnTo>
                  <a:pt x="3702" y="3558"/>
                </a:lnTo>
                <a:lnTo>
                  <a:pt x="4758" y="3162"/>
                </a:lnTo>
                <a:lnTo>
                  <a:pt x="6081" y="2767"/>
                </a:lnTo>
                <a:lnTo>
                  <a:pt x="7666" y="2503"/>
                </a:lnTo>
                <a:lnTo>
                  <a:pt x="9516" y="2241"/>
                </a:lnTo>
                <a:lnTo>
                  <a:pt x="12689" y="2109"/>
                </a:lnTo>
                <a:lnTo>
                  <a:pt x="17447" y="1845"/>
                </a:lnTo>
                <a:lnTo>
                  <a:pt x="30398" y="1449"/>
                </a:lnTo>
                <a:lnTo>
                  <a:pt x="45462" y="1187"/>
                </a:lnTo>
                <a:lnTo>
                  <a:pt x="60001" y="1055"/>
                </a:lnTo>
                <a:close/>
                <a:moveTo>
                  <a:pt x="107310" y="2109"/>
                </a:moveTo>
                <a:lnTo>
                  <a:pt x="110483" y="2241"/>
                </a:lnTo>
                <a:lnTo>
                  <a:pt x="112333" y="2503"/>
                </a:lnTo>
                <a:lnTo>
                  <a:pt x="113918" y="2767"/>
                </a:lnTo>
                <a:lnTo>
                  <a:pt x="115241" y="3162"/>
                </a:lnTo>
                <a:lnTo>
                  <a:pt x="116297" y="3558"/>
                </a:lnTo>
                <a:lnTo>
                  <a:pt x="117091" y="4084"/>
                </a:lnTo>
                <a:lnTo>
                  <a:pt x="117620" y="4742"/>
                </a:lnTo>
                <a:lnTo>
                  <a:pt x="117885" y="5402"/>
                </a:lnTo>
                <a:lnTo>
                  <a:pt x="118150" y="6323"/>
                </a:lnTo>
                <a:lnTo>
                  <a:pt x="118150" y="113150"/>
                </a:lnTo>
                <a:lnTo>
                  <a:pt x="117885" y="113939"/>
                </a:lnTo>
                <a:lnTo>
                  <a:pt x="117620" y="114729"/>
                </a:lnTo>
                <a:lnTo>
                  <a:pt x="117091" y="115389"/>
                </a:lnTo>
                <a:lnTo>
                  <a:pt x="116297" y="115915"/>
                </a:lnTo>
                <a:lnTo>
                  <a:pt x="115241" y="116443"/>
                </a:lnTo>
                <a:lnTo>
                  <a:pt x="113918" y="116707"/>
                </a:lnTo>
                <a:lnTo>
                  <a:pt x="112333" y="117100"/>
                </a:lnTo>
                <a:lnTo>
                  <a:pt x="110483" y="117232"/>
                </a:lnTo>
                <a:lnTo>
                  <a:pt x="104140" y="117760"/>
                </a:lnTo>
                <a:lnTo>
                  <a:pt x="93040" y="118286"/>
                </a:lnTo>
                <a:lnTo>
                  <a:pt x="86167" y="118550"/>
                </a:lnTo>
                <a:lnTo>
                  <a:pt x="78236" y="118814"/>
                </a:lnTo>
                <a:lnTo>
                  <a:pt x="69514" y="118946"/>
                </a:lnTo>
                <a:lnTo>
                  <a:pt x="50485" y="118946"/>
                </a:lnTo>
                <a:lnTo>
                  <a:pt x="41763" y="118814"/>
                </a:lnTo>
                <a:lnTo>
                  <a:pt x="33832" y="118550"/>
                </a:lnTo>
                <a:lnTo>
                  <a:pt x="26959" y="118286"/>
                </a:lnTo>
                <a:lnTo>
                  <a:pt x="15859" y="117760"/>
                </a:lnTo>
                <a:lnTo>
                  <a:pt x="9516" y="117232"/>
                </a:lnTo>
                <a:lnTo>
                  <a:pt x="7666" y="117100"/>
                </a:lnTo>
                <a:lnTo>
                  <a:pt x="6081" y="116707"/>
                </a:lnTo>
                <a:lnTo>
                  <a:pt x="5022" y="116443"/>
                </a:lnTo>
                <a:lnTo>
                  <a:pt x="3702" y="115915"/>
                </a:lnTo>
                <a:lnTo>
                  <a:pt x="2908" y="115389"/>
                </a:lnTo>
                <a:lnTo>
                  <a:pt x="2382" y="114729"/>
                </a:lnTo>
                <a:lnTo>
                  <a:pt x="2118" y="113939"/>
                </a:lnTo>
                <a:lnTo>
                  <a:pt x="2118" y="113939"/>
                </a:lnTo>
                <a:lnTo>
                  <a:pt x="2643" y="114729"/>
                </a:lnTo>
                <a:lnTo>
                  <a:pt x="3173" y="115257"/>
                </a:lnTo>
                <a:lnTo>
                  <a:pt x="3967" y="115785"/>
                </a:lnTo>
                <a:lnTo>
                  <a:pt x="5022" y="116311"/>
                </a:lnTo>
                <a:lnTo>
                  <a:pt x="6346" y="116707"/>
                </a:lnTo>
                <a:lnTo>
                  <a:pt x="7931" y="116969"/>
                </a:lnTo>
                <a:lnTo>
                  <a:pt x="9516" y="117232"/>
                </a:lnTo>
                <a:lnTo>
                  <a:pt x="15859" y="117628"/>
                </a:lnTo>
                <a:lnTo>
                  <a:pt x="26959" y="118154"/>
                </a:lnTo>
                <a:lnTo>
                  <a:pt x="33832" y="118418"/>
                </a:lnTo>
                <a:lnTo>
                  <a:pt x="41763" y="118682"/>
                </a:lnTo>
                <a:lnTo>
                  <a:pt x="50485" y="118814"/>
                </a:lnTo>
                <a:lnTo>
                  <a:pt x="69514" y="118814"/>
                </a:lnTo>
                <a:lnTo>
                  <a:pt x="78236" y="118682"/>
                </a:lnTo>
                <a:lnTo>
                  <a:pt x="86167" y="118418"/>
                </a:lnTo>
                <a:lnTo>
                  <a:pt x="93040" y="118154"/>
                </a:lnTo>
                <a:lnTo>
                  <a:pt x="104140" y="117628"/>
                </a:lnTo>
                <a:lnTo>
                  <a:pt x="110483" y="117232"/>
                </a:lnTo>
                <a:lnTo>
                  <a:pt x="112333" y="116969"/>
                </a:lnTo>
                <a:lnTo>
                  <a:pt x="113657" y="116707"/>
                </a:lnTo>
                <a:lnTo>
                  <a:pt x="114977" y="116311"/>
                </a:lnTo>
                <a:lnTo>
                  <a:pt x="116032" y="115785"/>
                </a:lnTo>
                <a:lnTo>
                  <a:pt x="116826" y="115257"/>
                </a:lnTo>
                <a:lnTo>
                  <a:pt x="117356" y="114729"/>
                </a:lnTo>
                <a:lnTo>
                  <a:pt x="117885" y="113939"/>
                </a:lnTo>
                <a:lnTo>
                  <a:pt x="117885" y="113150"/>
                </a:lnTo>
                <a:lnTo>
                  <a:pt x="117885" y="6323"/>
                </a:lnTo>
                <a:lnTo>
                  <a:pt x="117885" y="5534"/>
                </a:lnTo>
                <a:lnTo>
                  <a:pt x="117356" y="4742"/>
                </a:lnTo>
                <a:lnTo>
                  <a:pt x="116826" y="4216"/>
                </a:lnTo>
                <a:lnTo>
                  <a:pt x="116032" y="3688"/>
                </a:lnTo>
                <a:lnTo>
                  <a:pt x="114977" y="3294"/>
                </a:lnTo>
                <a:lnTo>
                  <a:pt x="113657" y="2899"/>
                </a:lnTo>
                <a:lnTo>
                  <a:pt x="112333" y="2635"/>
                </a:lnTo>
                <a:lnTo>
                  <a:pt x="110483" y="2373"/>
                </a:lnTo>
                <a:lnTo>
                  <a:pt x="107310" y="2109"/>
                </a:lnTo>
                <a:close/>
                <a:moveTo>
                  <a:pt x="60001" y="1"/>
                </a:moveTo>
                <a:lnTo>
                  <a:pt x="45198" y="133"/>
                </a:lnTo>
                <a:lnTo>
                  <a:pt x="30133" y="395"/>
                </a:lnTo>
                <a:lnTo>
                  <a:pt x="17182" y="791"/>
                </a:lnTo>
                <a:lnTo>
                  <a:pt x="12424" y="1055"/>
                </a:lnTo>
                <a:lnTo>
                  <a:pt x="8990" y="1319"/>
                </a:lnTo>
                <a:lnTo>
                  <a:pt x="6872" y="1581"/>
                </a:lnTo>
                <a:lnTo>
                  <a:pt x="5022" y="1977"/>
                </a:lnTo>
                <a:lnTo>
                  <a:pt x="3438" y="2373"/>
                </a:lnTo>
                <a:lnTo>
                  <a:pt x="2118" y="2899"/>
                </a:lnTo>
                <a:lnTo>
                  <a:pt x="1323" y="3688"/>
                </a:lnTo>
                <a:lnTo>
                  <a:pt x="529" y="4348"/>
                </a:lnTo>
                <a:lnTo>
                  <a:pt x="3" y="5270"/>
                </a:lnTo>
                <a:lnTo>
                  <a:pt x="3" y="6323"/>
                </a:lnTo>
                <a:lnTo>
                  <a:pt x="3" y="113150"/>
                </a:lnTo>
                <a:lnTo>
                  <a:pt x="3" y="114203"/>
                </a:lnTo>
                <a:lnTo>
                  <a:pt x="529" y="114993"/>
                </a:lnTo>
                <a:lnTo>
                  <a:pt x="1323" y="115915"/>
                </a:lnTo>
                <a:lnTo>
                  <a:pt x="2382" y="116575"/>
                </a:lnTo>
                <a:lnTo>
                  <a:pt x="3702" y="117100"/>
                </a:lnTo>
                <a:lnTo>
                  <a:pt x="5287" y="117628"/>
                </a:lnTo>
                <a:lnTo>
                  <a:pt x="7137" y="118024"/>
                </a:lnTo>
                <a:lnTo>
                  <a:pt x="8990" y="118286"/>
                </a:lnTo>
                <a:lnTo>
                  <a:pt x="15598" y="118682"/>
                </a:lnTo>
                <a:lnTo>
                  <a:pt x="26699" y="119340"/>
                </a:lnTo>
                <a:lnTo>
                  <a:pt x="33832" y="119604"/>
                </a:lnTo>
                <a:lnTo>
                  <a:pt x="41763" y="119736"/>
                </a:lnTo>
                <a:lnTo>
                  <a:pt x="50485" y="119868"/>
                </a:lnTo>
                <a:lnTo>
                  <a:pt x="60001" y="120000"/>
                </a:lnTo>
                <a:lnTo>
                  <a:pt x="69514" y="119868"/>
                </a:lnTo>
                <a:lnTo>
                  <a:pt x="78236" y="119736"/>
                </a:lnTo>
                <a:lnTo>
                  <a:pt x="86167" y="119604"/>
                </a:lnTo>
                <a:lnTo>
                  <a:pt x="93304" y="119340"/>
                </a:lnTo>
                <a:lnTo>
                  <a:pt x="104405" y="118682"/>
                </a:lnTo>
                <a:lnTo>
                  <a:pt x="111013" y="118286"/>
                </a:lnTo>
                <a:lnTo>
                  <a:pt x="112862" y="118024"/>
                </a:lnTo>
                <a:lnTo>
                  <a:pt x="114712" y="117628"/>
                </a:lnTo>
                <a:lnTo>
                  <a:pt x="116297" y="117100"/>
                </a:lnTo>
                <a:lnTo>
                  <a:pt x="117620" y="116575"/>
                </a:lnTo>
                <a:lnTo>
                  <a:pt x="118676" y="115915"/>
                </a:lnTo>
                <a:lnTo>
                  <a:pt x="119470" y="114993"/>
                </a:lnTo>
                <a:lnTo>
                  <a:pt x="120000" y="114203"/>
                </a:lnTo>
                <a:lnTo>
                  <a:pt x="120000" y="113150"/>
                </a:lnTo>
                <a:lnTo>
                  <a:pt x="120000" y="6323"/>
                </a:lnTo>
                <a:lnTo>
                  <a:pt x="120000" y="5270"/>
                </a:lnTo>
                <a:lnTo>
                  <a:pt x="119470" y="4348"/>
                </a:lnTo>
                <a:lnTo>
                  <a:pt x="118940" y="3688"/>
                </a:lnTo>
                <a:lnTo>
                  <a:pt x="117885" y="2899"/>
                </a:lnTo>
                <a:lnTo>
                  <a:pt x="116561" y="2373"/>
                </a:lnTo>
                <a:lnTo>
                  <a:pt x="114977" y="1977"/>
                </a:lnTo>
                <a:lnTo>
                  <a:pt x="113127" y="1581"/>
                </a:lnTo>
                <a:lnTo>
                  <a:pt x="111013" y="1319"/>
                </a:lnTo>
                <a:lnTo>
                  <a:pt x="107575" y="1055"/>
                </a:lnTo>
                <a:lnTo>
                  <a:pt x="102817" y="791"/>
                </a:lnTo>
                <a:lnTo>
                  <a:pt x="89866" y="395"/>
                </a:lnTo>
                <a:lnTo>
                  <a:pt x="74801" y="133"/>
                </a:lnTo>
                <a:lnTo>
                  <a:pt x="60001" y="1"/>
                </a:lnTo>
                <a:close/>
              </a:path>
            </a:pathLst>
          </a:custGeom>
          <a:solidFill>
            <a:srgbClr val="22222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95" name="Shape 195"/>
          <p:cNvSpPr/>
          <p:nvPr/>
        </p:nvSpPr>
        <p:spPr>
          <a:xfrm>
            <a:off x="6213195" y="201158"/>
            <a:ext cx="2362800" cy="4741200"/>
          </a:xfrm>
          <a:custGeom>
            <a:pathLst>
              <a:path extrusionOk="0" h="120000" w="120000">
                <a:moveTo>
                  <a:pt x="20091" y="5006"/>
                </a:moveTo>
                <a:lnTo>
                  <a:pt x="20617" y="5138"/>
                </a:lnTo>
                <a:lnTo>
                  <a:pt x="20881" y="5402"/>
                </a:lnTo>
                <a:lnTo>
                  <a:pt x="20881" y="5666"/>
                </a:lnTo>
                <a:lnTo>
                  <a:pt x="20881" y="5928"/>
                </a:lnTo>
                <a:lnTo>
                  <a:pt x="20617" y="6192"/>
                </a:lnTo>
                <a:lnTo>
                  <a:pt x="20091" y="6323"/>
                </a:lnTo>
                <a:lnTo>
                  <a:pt x="19032" y="6323"/>
                </a:lnTo>
                <a:lnTo>
                  <a:pt x="18502" y="6192"/>
                </a:lnTo>
                <a:lnTo>
                  <a:pt x="18238" y="5928"/>
                </a:lnTo>
                <a:lnTo>
                  <a:pt x="18238" y="5666"/>
                </a:lnTo>
                <a:lnTo>
                  <a:pt x="18238" y="5402"/>
                </a:lnTo>
                <a:lnTo>
                  <a:pt x="18502" y="5138"/>
                </a:lnTo>
                <a:lnTo>
                  <a:pt x="19032" y="5006"/>
                </a:lnTo>
                <a:close/>
                <a:moveTo>
                  <a:pt x="60001" y="4348"/>
                </a:moveTo>
                <a:lnTo>
                  <a:pt x="61057" y="4480"/>
                </a:lnTo>
                <a:lnTo>
                  <a:pt x="61851" y="4742"/>
                </a:lnTo>
                <a:lnTo>
                  <a:pt x="62380" y="5138"/>
                </a:lnTo>
                <a:lnTo>
                  <a:pt x="62641" y="5666"/>
                </a:lnTo>
                <a:lnTo>
                  <a:pt x="62380" y="6192"/>
                </a:lnTo>
                <a:lnTo>
                  <a:pt x="61851" y="6587"/>
                </a:lnTo>
                <a:lnTo>
                  <a:pt x="61057" y="6851"/>
                </a:lnTo>
                <a:lnTo>
                  <a:pt x="60001" y="6981"/>
                </a:lnTo>
                <a:lnTo>
                  <a:pt x="58942" y="6851"/>
                </a:lnTo>
                <a:lnTo>
                  <a:pt x="58148" y="6587"/>
                </a:lnTo>
                <a:lnTo>
                  <a:pt x="57622" y="6192"/>
                </a:lnTo>
                <a:lnTo>
                  <a:pt x="57358" y="5666"/>
                </a:lnTo>
                <a:lnTo>
                  <a:pt x="57622" y="5138"/>
                </a:lnTo>
                <a:lnTo>
                  <a:pt x="58148" y="4742"/>
                </a:lnTo>
                <a:lnTo>
                  <a:pt x="58942" y="4480"/>
                </a:lnTo>
                <a:lnTo>
                  <a:pt x="60001" y="4348"/>
                </a:lnTo>
                <a:close/>
                <a:moveTo>
                  <a:pt x="114447" y="10144"/>
                </a:moveTo>
                <a:lnTo>
                  <a:pt x="114712" y="10276"/>
                </a:lnTo>
                <a:lnTo>
                  <a:pt x="114712" y="106432"/>
                </a:lnTo>
                <a:lnTo>
                  <a:pt x="5552" y="106432"/>
                </a:lnTo>
                <a:lnTo>
                  <a:pt x="5552" y="10276"/>
                </a:lnTo>
                <a:lnTo>
                  <a:pt x="5817" y="10144"/>
                </a:lnTo>
                <a:close/>
                <a:moveTo>
                  <a:pt x="60001" y="1055"/>
                </a:moveTo>
                <a:lnTo>
                  <a:pt x="74537" y="1187"/>
                </a:lnTo>
                <a:lnTo>
                  <a:pt x="89601" y="1449"/>
                </a:lnTo>
                <a:lnTo>
                  <a:pt x="102556" y="1845"/>
                </a:lnTo>
                <a:lnTo>
                  <a:pt x="107310" y="2109"/>
                </a:lnTo>
                <a:lnTo>
                  <a:pt x="107310" y="2109"/>
                </a:lnTo>
                <a:lnTo>
                  <a:pt x="102556" y="1977"/>
                </a:lnTo>
                <a:lnTo>
                  <a:pt x="89601" y="1581"/>
                </a:lnTo>
                <a:lnTo>
                  <a:pt x="74537" y="1319"/>
                </a:lnTo>
                <a:lnTo>
                  <a:pt x="60001" y="1187"/>
                </a:lnTo>
                <a:lnTo>
                  <a:pt x="45462" y="1319"/>
                </a:lnTo>
                <a:lnTo>
                  <a:pt x="30398" y="1581"/>
                </a:lnTo>
                <a:lnTo>
                  <a:pt x="17447" y="1977"/>
                </a:lnTo>
                <a:lnTo>
                  <a:pt x="12689" y="2109"/>
                </a:lnTo>
                <a:lnTo>
                  <a:pt x="9516" y="2373"/>
                </a:lnTo>
                <a:lnTo>
                  <a:pt x="7666" y="2635"/>
                </a:lnTo>
                <a:lnTo>
                  <a:pt x="6346" y="2899"/>
                </a:lnTo>
                <a:lnTo>
                  <a:pt x="5022" y="3294"/>
                </a:lnTo>
                <a:lnTo>
                  <a:pt x="3967" y="3688"/>
                </a:lnTo>
                <a:lnTo>
                  <a:pt x="3173" y="4216"/>
                </a:lnTo>
                <a:lnTo>
                  <a:pt x="2643" y="4742"/>
                </a:lnTo>
                <a:lnTo>
                  <a:pt x="2118" y="5534"/>
                </a:lnTo>
                <a:lnTo>
                  <a:pt x="2118" y="6323"/>
                </a:lnTo>
                <a:lnTo>
                  <a:pt x="2118" y="113150"/>
                </a:lnTo>
                <a:lnTo>
                  <a:pt x="2118" y="113939"/>
                </a:lnTo>
                <a:lnTo>
                  <a:pt x="1853" y="113150"/>
                </a:lnTo>
                <a:lnTo>
                  <a:pt x="1853" y="6323"/>
                </a:lnTo>
                <a:lnTo>
                  <a:pt x="2118" y="5402"/>
                </a:lnTo>
                <a:lnTo>
                  <a:pt x="2382" y="4742"/>
                </a:lnTo>
                <a:lnTo>
                  <a:pt x="2908" y="4084"/>
                </a:lnTo>
                <a:lnTo>
                  <a:pt x="3702" y="3558"/>
                </a:lnTo>
                <a:lnTo>
                  <a:pt x="4758" y="3162"/>
                </a:lnTo>
                <a:lnTo>
                  <a:pt x="6081" y="2767"/>
                </a:lnTo>
                <a:lnTo>
                  <a:pt x="7666" y="2503"/>
                </a:lnTo>
                <a:lnTo>
                  <a:pt x="9516" y="2241"/>
                </a:lnTo>
                <a:lnTo>
                  <a:pt x="12689" y="2109"/>
                </a:lnTo>
                <a:lnTo>
                  <a:pt x="17447" y="1845"/>
                </a:lnTo>
                <a:lnTo>
                  <a:pt x="30398" y="1449"/>
                </a:lnTo>
                <a:lnTo>
                  <a:pt x="45462" y="1187"/>
                </a:lnTo>
                <a:lnTo>
                  <a:pt x="60001" y="1055"/>
                </a:lnTo>
                <a:close/>
                <a:moveTo>
                  <a:pt x="107310" y="2109"/>
                </a:moveTo>
                <a:lnTo>
                  <a:pt x="110483" y="2241"/>
                </a:lnTo>
                <a:lnTo>
                  <a:pt x="112333" y="2503"/>
                </a:lnTo>
                <a:lnTo>
                  <a:pt x="113918" y="2767"/>
                </a:lnTo>
                <a:lnTo>
                  <a:pt x="115241" y="3162"/>
                </a:lnTo>
                <a:lnTo>
                  <a:pt x="116297" y="3558"/>
                </a:lnTo>
                <a:lnTo>
                  <a:pt x="117091" y="4084"/>
                </a:lnTo>
                <a:lnTo>
                  <a:pt x="117620" y="4742"/>
                </a:lnTo>
                <a:lnTo>
                  <a:pt x="117885" y="5402"/>
                </a:lnTo>
                <a:lnTo>
                  <a:pt x="118150" y="6323"/>
                </a:lnTo>
                <a:lnTo>
                  <a:pt x="118150" y="113150"/>
                </a:lnTo>
                <a:lnTo>
                  <a:pt x="117885" y="113939"/>
                </a:lnTo>
                <a:lnTo>
                  <a:pt x="117620" y="114729"/>
                </a:lnTo>
                <a:lnTo>
                  <a:pt x="117091" y="115389"/>
                </a:lnTo>
                <a:lnTo>
                  <a:pt x="116297" y="115915"/>
                </a:lnTo>
                <a:lnTo>
                  <a:pt x="115241" y="116443"/>
                </a:lnTo>
                <a:lnTo>
                  <a:pt x="113918" y="116707"/>
                </a:lnTo>
                <a:lnTo>
                  <a:pt x="112333" y="117100"/>
                </a:lnTo>
                <a:lnTo>
                  <a:pt x="110483" y="117232"/>
                </a:lnTo>
                <a:lnTo>
                  <a:pt x="104140" y="117760"/>
                </a:lnTo>
                <a:lnTo>
                  <a:pt x="93040" y="118286"/>
                </a:lnTo>
                <a:lnTo>
                  <a:pt x="86167" y="118550"/>
                </a:lnTo>
                <a:lnTo>
                  <a:pt x="78236" y="118814"/>
                </a:lnTo>
                <a:lnTo>
                  <a:pt x="69514" y="118946"/>
                </a:lnTo>
                <a:lnTo>
                  <a:pt x="50485" y="118946"/>
                </a:lnTo>
                <a:lnTo>
                  <a:pt x="41763" y="118814"/>
                </a:lnTo>
                <a:lnTo>
                  <a:pt x="33832" y="118550"/>
                </a:lnTo>
                <a:lnTo>
                  <a:pt x="26959" y="118286"/>
                </a:lnTo>
                <a:lnTo>
                  <a:pt x="15859" y="117760"/>
                </a:lnTo>
                <a:lnTo>
                  <a:pt x="9516" y="117232"/>
                </a:lnTo>
                <a:lnTo>
                  <a:pt x="7666" y="117100"/>
                </a:lnTo>
                <a:lnTo>
                  <a:pt x="6081" y="116707"/>
                </a:lnTo>
                <a:lnTo>
                  <a:pt x="5022" y="116443"/>
                </a:lnTo>
                <a:lnTo>
                  <a:pt x="3702" y="115915"/>
                </a:lnTo>
                <a:lnTo>
                  <a:pt x="2908" y="115389"/>
                </a:lnTo>
                <a:lnTo>
                  <a:pt x="2382" y="114729"/>
                </a:lnTo>
                <a:lnTo>
                  <a:pt x="2118" y="113939"/>
                </a:lnTo>
                <a:lnTo>
                  <a:pt x="2118" y="113939"/>
                </a:lnTo>
                <a:lnTo>
                  <a:pt x="2643" y="114729"/>
                </a:lnTo>
                <a:lnTo>
                  <a:pt x="3173" y="115257"/>
                </a:lnTo>
                <a:lnTo>
                  <a:pt x="3967" y="115785"/>
                </a:lnTo>
                <a:lnTo>
                  <a:pt x="5022" y="116311"/>
                </a:lnTo>
                <a:lnTo>
                  <a:pt x="6346" y="116707"/>
                </a:lnTo>
                <a:lnTo>
                  <a:pt x="7931" y="116969"/>
                </a:lnTo>
                <a:lnTo>
                  <a:pt x="9516" y="117232"/>
                </a:lnTo>
                <a:lnTo>
                  <a:pt x="15859" y="117628"/>
                </a:lnTo>
                <a:lnTo>
                  <a:pt x="26959" y="118154"/>
                </a:lnTo>
                <a:lnTo>
                  <a:pt x="33832" y="118418"/>
                </a:lnTo>
                <a:lnTo>
                  <a:pt x="41763" y="118682"/>
                </a:lnTo>
                <a:lnTo>
                  <a:pt x="50485" y="118814"/>
                </a:lnTo>
                <a:lnTo>
                  <a:pt x="69514" y="118814"/>
                </a:lnTo>
                <a:lnTo>
                  <a:pt x="78236" y="118682"/>
                </a:lnTo>
                <a:lnTo>
                  <a:pt x="86167" y="118418"/>
                </a:lnTo>
                <a:lnTo>
                  <a:pt x="93040" y="118154"/>
                </a:lnTo>
                <a:lnTo>
                  <a:pt x="104140" y="117628"/>
                </a:lnTo>
                <a:lnTo>
                  <a:pt x="110483" y="117232"/>
                </a:lnTo>
                <a:lnTo>
                  <a:pt x="112333" y="116969"/>
                </a:lnTo>
                <a:lnTo>
                  <a:pt x="113657" y="116707"/>
                </a:lnTo>
                <a:lnTo>
                  <a:pt x="114977" y="116311"/>
                </a:lnTo>
                <a:lnTo>
                  <a:pt x="116032" y="115785"/>
                </a:lnTo>
                <a:lnTo>
                  <a:pt x="116826" y="115257"/>
                </a:lnTo>
                <a:lnTo>
                  <a:pt x="117356" y="114729"/>
                </a:lnTo>
                <a:lnTo>
                  <a:pt x="117885" y="113939"/>
                </a:lnTo>
                <a:lnTo>
                  <a:pt x="117885" y="113150"/>
                </a:lnTo>
                <a:lnTo>
                  <a:pt x="117885" y="6323"/>
                </a:lnTo>
                <a:lnTo>
                  <a:pt x="117885" y="5534"/>
                </a:lnTo>
                <a:lnTo>
                  <a:pt x="117356" y="4742"/>
                </a:lnTo>
                <a:lnTo>
                  <a:pt x="116826" y="4216"/>
                </a:lnTo>
                <a:lnTo>
                  <a:pt x="116032" y="3688"/>
                </a:lnTo>
                <a:lnTo>
                  <a:pt x="114977" y="3294"/>
                </a:lnTo>
                <a:lnTo>
                  <a:pt x="113657" y="2899"/>
                </a:lnTo>
                <a:lnTo>
                  <a:pt x="112333" y="2635"/>
                </a:lnTo>
                <a:lnTo>
                  <a:pt x="110483" y="2373"/>
                </a:lnTo>
                <a:lnTo>
                  <a:pt x="107310" y="2109"/>
                </a:lnTo>
                <a:close/>
                <a:moveTo>
                  <a:pt x="60001" y="1"/>
                </a:moveTo>
                <a:lnTo>
                  <a:pt x="45198" y="133"/>
                </a:lnTo>
                <a:lnTo>
                  <a:pt x="30133" y="395"/>
                </a:lnTo>
                <a:lnTo>
                  <a:pt x="17182" y="791"/>
                </a:lnTo>
                <a:lnTo>
                  <a:pt x="12424" y="1055"/>
                </a:lnTo>
                <a:lnTo>
                  <a:pt x="8990" y="1319"/>
                </a:lnTo>
                <a:lnTo>
                  <a:pt x="6872" y="1581"/>
                </a:lnTo>
                <a:lnTo>
                  <a:pt x="5022" y="1977"/>
                </a:lnTo>
                <a:lnTo>
                  <a:pt x="3438" y="2373"/>
                </a:lnTo>
                <a:lnTo>
                  <a:pt x="2118" y="2899"/>
                </a:lnTo>
                <a:lnTo>
                  <a:pt x="1323" y="3688"/>
                </a:lnTo>
                <a:lnTo>
                  <a:pt x="529" y="4348"/>
                </a:lnTo>
                <a:lnTo>
                  <a:pt x="3" y="5270"/>
                </a:lnTo>
                <a:lnTo>
                  <a:pt x="3" y="6323"/>
                </a:lnTo>
                <a:lnTo>
                  <a:pt x="3" y="113150"/>
                </a:lnTo>
                <a:lnTo>
                  <a:pt x="3" y="114203"/>
                </a:lnTo>
                <a:lnTo>
                  <a:pt x="529" y="114993"/>
                </a:lnTo>
                <a:lnTo>
                  <a:pt x="1323" y="115915"/>
                </a:lnTo>
                <a:lnTo>
                  <a:pt x="2382" y="116575"/>
                </a:lnTo>
                <a:lnTo>
                  <a:pt x="3702" y="117100"/>
                </a:lnTo>
                <a:lnTo>
                  <a:pt x="5287" y="117628"/>
                </a:lnTo>
                <a:lnTo>
                  <a:pt x="7137" y="118024"/>
                </a:lnTo>
                <a:lnTo>
                  <a:pt x="8990" y="118286"/>
                </a:lnTo>
                <a:lnTo>
                  <a:pt x="15598" y="118682"/>
                </a:lnTo>
                <a:lnTo>
                  <a:pt x="26699" y="119340"/>
                </a:lnTo>
                <a:lnTo>
                  <a:pt x="33832" y="119604"/>
                </a:lnTo>
                <a:lnTo>
                  <a:pt x="41763" y="119736"/>
                </a:lnTo>
                <a:lnTo>
                  <a:pt x="50485" y="119868"/>
                </a:lnTo>
                <a:lnTo>
                  <a:pt x="60001" y="120000"/>
                </a:lnTo>
                <a:lnTo>
                  <a:pt x="69514" y="119868"/>
                </a:lnTo>
                <a:lnTo>
                  <a:pt x="78236" y="119736"/>
                </a:lnTo>
                <a:lnTo>
                  <a:pt x="86167" y="119604"/>
                </a:lnTo>
                <a:lnTo>
                  <a:pt x="93304" y="119340"/>
                </a:lnTo>
                <a:lnTo>
                  <a:pt x="104405" y="118682"/>
                </a:lnTo>
                <a:lnTo>
                  <a:pt x="111013" y="118286"/>
                </a:lnTo>
                <a:lnTo>
                  <a:pt x="112862" y="118024"/>
                </a:lnTo>
                <a:lnTo>
                  <a:pt x="114712" y="117628"/>
                </a:lnTo>
                <a:lnTo>
                  <a:pt x="116297" y="117100"/>
                </a:lnTo>
                <a:lnTo>
                  <a:pt x="117620" y="116575"/>
                </a:lnTo>
                <a:lnTo>
                  <a:pt x="118676" y="115915"/>
                </a:lnTo>
                <a:lnTo>
                  <a:pt x="119470" y="114993"/>
                </a:lnTo>
                <a:lnTo>
                  <a:pt x="120000" y="114203"/>
                </a:lnTo>
                <a:lnTo>
                  <a:pt x="120000" y="113150"/>
                </a:lnTo>
                <a:lnTo>
                  <a:pt x="120000" y="6323"/>
                </a:lnTo>
                <a:lnTo>
                  <a:pt x="120000" y="5270"/>
                </a:lnTo>
                <a:lnTo>
                  <a:pt x="119470" y="4348"/>
                </a:lnTo>
                <a:lnTo>
                  <a:pt x="118940" y="3688"/>
                </a:lnTo>
                <a:lnTo>
                  <a:pt x="117885" y="2899"/>
                </a:lnTo>
                <a:lnTo>
                  <a:pt x="116561" y="2373"/>
                </a:lnTo>
                <a:lnTo>
                  <a:pt x="114977" y="1977"/>
                </a:lnTo>
                <a:lnTo>
                  <a:pt x="113127" y="1581"/>
                </a:lnTo>
                <a:lnTo>
                  <a:pt x="111013" y="1319"/>
                </a:lnTo>
                <a:lnTo>
                  <a:pt x="107575" y="1055"/>
                </a:lnTo>
                <a:lnTo>
                  <a:pt x="102817" y="791"/>
                </a:lnTo>
                <a:lnTo>
                  <a:pt x="89866" y="395"/>
                </a:lnTo>
                <a:lnTo>
                  <a:pt x="74801" y="133"/>
                </a:lnTo>
                <a:lnTo>
                  <a:pt x="60001" y="1"/>
                </a:lnTo>
                <a:close/>
              </a:path>
            </a:pathLst>
          </a:custGeom>
          <a:solidFill>
            <a:srgbClr val="22222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196" name="Shape 196"/>
          <p:cNvPicPr preferRelativeResize="0"/>
          <p:nvPr/>
        </p:nvPicPr>
        <p:blipFill>
          <a:blip r:embed="rId4">
            <a:alphaModFix/>
          </a:blip>
          <a:stretch>
            <a:fillRect/>
          </a:stretch>
        </p:blipFill>
        <p:spPr>
          <a:xfrm>
            <a:off x="377550" y="545300"/>
            <a:ext cx="2191625" cy="3912332"/>
          </a:xfrm>
          <a:prstGeom prst="rect">
            <a:avLst/>
          </a:prstGeom>
          <a:noFill/>
          <a:ln>
            <a:noFill/>
          </a:ln>
        </p:spPr>
      </p:pic>
      <p:pic>
        <p:nvPicPr>
          <p:cNvPr id="197" name="Shape 197"/>
          <p:cNvPicPr preferRelativeResize="0"/>
          <p:nvPr/>
        </p:nvPicPr>
        <p:blipFill>
          <a:blip r:embed="rId5">
            <a:alphaModFix/>
          </a:blip>
          <a:stretch>
            <a:fillRect/>
          </a:stretch>
        </p:blipFill>
        <p:spPr>
          <a:xfrm>
            <a:off x="3242068" y="591750"/>
            <a:ext cx="2244932" cy="3912325"/>
          </a:xfrm>
          <a:prstGeom prst="rect">
            <a:avLst/>
          </a:prstGeom>
          <a:noFill/>
          <a:ln>
            <a:noFill/>
          </a:ln>
        </p:spPr>
      </p:pic>
      <p:pic>
        <p:nvPicPr>
          <p:cNvPr id="198" name="Shape 198"/>
          <p:cNvPicPr preferRelativeResize="0"/>
          <p:nvPr/>
        </p:nvPicPr>
        <p:blipFill>
          <a:blip r:embed="rId6">
            <a:alphaModFix/>
          </a:blip>
          <a:stretch>
            <a:fillRect/>
          </a:stretch>
        </p:blipFill>
        <p:spPr>
          <a:xfrm>
            <a:off x="6342300" y="591750"/>
            <a:ext cx="2104600" cy="38540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pic>
        <p:nvPicPr>
          <p:cNvPr descr="A Singapore Airlines Boeing ..." id="203" name="Shape 203"/>
          <p:cNvPicPr preferRelativeResize="0"/>
          <p:nvPr/>
        </p:nvPicPr>
        <p:blipFill>
          <a:blip r:embed="rId3">
            <a:alphaModFix amt="12000"/>
          </a:blip>
          <a:stretch>
            <a:fillRect/>
          </a:stretch>
        </p:blipFill>
        <p:spPr>
          <a:xfrm>
            <a:off x="0" y="-1"/>
            <a:ext cx="9143998" cy="5143501"/>
          </a:xfrm>
          <a:prstGeom prst="rect">
            <a:avLst/>
          </a:prstGeom>
          <a:noFill/>
          <a:ln>
            <a:noFill/>
          </a:ln>
        </p:spPr>
      </p:pic>
      <p:sp>
        <p:nvSpPr>
          <p:cNvPr id="204" name="Shape 204"/>
          <p:cNvSpPr txBox="1"/>
          <p:nvPr>
            <p:ph type="ctrTitle"/>
          </p:nvPr>
        </p:nvSpPr>
        <p:spPr>
          <a:xfrm>
            <a:off x="311700" y="280575"/>
            <a:ext cx="8520600" cy="64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0055AA"/>
                </a:solidFill>
              </a:rPr>
              <a:t>Solution 3: Seamless Airport Navigation</a:t>
            </a:r>
            <a:endParaRPr sz="2400">
              <a:solidFill>
                <a:srgbClr val="0055AA"/>
              </a:solidFill>
            </a:endParaRPr>
          </a:p>
        </p:txBody>
      </p:sp>
      <p:sp>
        <p:nvSpPr>
          <p:cNvPr id="205" name="Shape 205"/>
          <p:cNvSpPr txBox="1"/>
          <p:nvPr>
            <p:ph idx="1" type="subTitle"/>
          </p:nvPr>
        </p:nvSpPr>
        <p:spPr>
          <a:xfrm>
            <a:off x="311700" y="1193250"/>
            <a:ext cx="5919600" cy="3673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55AA"/>
              </a:buClr>
              <a:buSzPts val="1800"/>
              <a:buChar char="●"/>
            </a:pPr>
            <a:r>
              <a:rPr lang="en" sz="1800">
                <a:solidFill>
                  <a:srgbClr val="0055AA"/>
                </a:solidFill>
              </a:rPr>
              <a:t>Pre-downloadable Airport Maps help users locate important places in a foreign airport immediately after disembarking and better plan their schedules ahead of time </a:t>
            </a:r>
            <a:endParaRPr sz="1800">
              <a:solidFill>
                <a:srgbClr val="0055AA"/>
              </a:solidFill>
            </a:endParaRPr>
          </a:p>
          <a:p>
            <a:pPr indent="0" lvl="0" marL="0" rtl="0" algn="l">
              <a:spcBef>
                <a:spcPts val="0"/>
              </a:spcBef>
              <a:spcAft>
                <a:spcPts val="0"/>
              </a:spcAft>
              <a:buNone/>
            </a:pPr>
            <a:r>
              <a:t/>
            </a:r>
            <a:endParaRPr sz="1800">
              <a:solidFill>
                <a:srgbClr val="0055AA"/>
              </a:solidFill>
            </a:endParaRPr>
          </a:p>
          <a:p>
            <a:pPr indent="-342900" lvl="0" marL="457200" rtl="0" algn="l">
              <a:spcBef>
                <a:spcPts val="0"/>
              </a:spcBef>
              <a:spcAft>
                <a:spcPts val="0"/>
              </a:spcAft>
              <a:buClr>
                <a:srgbClr val="0055AA"/>
              </a:buClr>
              <a:buSzPts val="1800"/>
              <a:buChar char="●"/>
            </a:pPr>
            <a:r>
              <a:rPr lang="en" sz="1800">
                <a:solidFill>
                  <a:srgbClr val="0055AA"/>
                </a:solidFill>
              </a:rPr>
              <a:t>Pressing the ‘Explore’ button at any Airport shows users all the amenities available (Eat, Shop, Play, Services) and their locations</a:t>
            </a:r>
            <a:endParaRPr sz="1800">
              <a:solidFill>
                <a:srgbClr val="0055AA"/>
              </a:solidFill>
            </a:endParaRPr>
          </a:p>
        </p:txBody>
      </p:sp>
      <p:sp>
        <p:nvSpPr>
          <p:cNvPr id="206" name="Shape 206"/>
          <p:cNvSpPr/>
          <p:nvPr/>
        </p:nvSpPr>
        <p:spPr>
          <a:xfrm>
            <a:off x="6469495" y="201158"/>
            <a:ext cx="2362800" cy="4741200"/>
          </a:xfrm>
          <a:custGeom>
            <a:pathLst>
              <a:path extrusionOk="0" h="120000" w="120000">
                <a:moveTo>
                  <a:pt x="20091" y="5006"/>
                </a:moveTo>
                <a:lnTo>
                  <a:pt x="20617" y="5138"/>
                </a:lnTo>
                <a:lnTo>
                  <a:pt x="20881" y="5402"/>
                </a:lnTo>
                <a:lnTo>
                  <a:pt x="20881" y="5666"/>
                </a:lnTo>
                <a:lnTo>
                  <a:pt x="20881" y="5928"/>
                </a:lnTo>
                <a:lnTo>
                  <a:pt x="20617" y="6192"/>
                </a:lnTo>
                <a:lnTo>
                  <a:pt x="20091" y="6323"/>
                </a:lnTo>
                <a:lnTo>
                  <a:pt x="19032" y="6323"/>
                </a:lnTo>
                <a:lnTo>
                  <a:pt x="18502" y="6192"/>
                </a:lnTo>
                <a:lnTo>
                  <a:pt x="18238" y="5928"/>
                </a:lnTo>
                <a:lnTo>
                  <a:pt x="18238" y="5666"/>
                </a:lnTo>
                <a:lnTo>
                  <a:pt x="18238" y="5402"/>
                </a:lnTo>
                <a:lnTo>
                  <a:pt x="18502" y="5138"/>
                </a:lnTo>
                <a:lnTo>
                  <a:pt x="19032" y="5006"/>
                </a:lnTo>
                <a:close/>
                <a:moveTo>
                  <a:pt x="60001" y="4348"/>
                </a:moveTo>
                <a:lnTo>
                  <a:pt x="61057" y="4480"/>
                </a:lnTo>
                <a:lnTo>
                  <a:pt x="61851" y="4742"/>
                </a:lnTo>
                <a:lnTo>
                  <a:pt x="62380" y="5138"/>
                </a:lnTo>
                <a:lnTo>
                  <a:pt x="62641" y="5666"/>
                </a:lnTo>
                <a:lnTo>
                  <a:pt x="62380" y="6192"/>
                </a:lnTo>
                <a:lnTo>
                  <a:pt x="61851" y="6587"/>
                </a:lnTo>
                <a:lnTo>
                  <a:pt x="61057" y="6851"/>
                </a:lnTo>
                <a:lnTo>
                  <a:pt x="60001" y="6981"/>
                </a:lnTo>
                <a:lnTo>
                  <a:pt x="58942" y="6851"/>
                </a:lnTo>
                <a:lnTo>
                  <a:pt x="58148" y="6587"/>
                </a:lnTo>
                <a:lnTo>
                  <a:pt x="57622" y="6192"/>
                </a:lnTo>
                <a:lnTo>
                  <a:pt x="57358" y="5666"/>
                </a:lnTo>
                <a:lnTo>
                  <a:pt x="57622" y="5138"/>
                </a:lnTo>
                <a:lnTo>
                  <a:pt x="58148" y="4742"/>
                </a:lnTo>
                <a:lnTo>
                  <a:pt x="58942" y="4480"/>
                </a:lnTo>
                <a:lnTo>
                  <a:pt x="60001" y="4348"/>
                </a:lnTo>
                <a:close/>
                <a:moveTo>
                  <a:pt x="114447" y="10144"/>
                </a:moveTo>
                <a:lnTo>
                  <a:pt x="114712" y="10276"/>
                </a:lnTo>
                <a:lnTo>
                  <a:pt x="114712" y="106432"/>
                </a:lnTo>
                <a:lnTo>
                  <a:pt x="5552" y="106432"/>
                </a:lnTo>
                <a:lnTo>
                  <a:pt x="5552" y="10276"/>
                </a:lnTo>
                <a:lnTo>
                  <a:pt x="5817" y="10144"/>
                </a:lnTo>
                <a:close/>
                <a:moveTo>
                  <a:pt x="60001" y="1055"/>
                </a:moveTo>
                <a:lnTo>
                  <a:pt x="74537" y="1187"/>
                </a:lnTo>
                <a:lnTo>
                  <a:pt x="89601" y="1449"/>
                </a:lnTo>
                <a:lnTo>
                  <a:pt x="102556" y="1845"/>
                </a:lnTo>
                <a:lnTo>
                  <a:pt x="107310" y="2109"/>
                </a:lnTo>
                <a:lnTo>
                  <a:pt x="107310" y="2109"/>
                </a:lnTo>
                <a:lnTo>
                  <a:pt x="102556" y="1977"/>
                </a:lnTo>
                <a:lnTo>
                  <a:pt x="89601" y="1581"/>
                </a:lnTo>
                <a:lnTo>
                  <a:pt x="74537" y="1319"/>
                </a:lnTo>
                <a:lnTo>
                  <a:pt x="60001" y="1187"/>
                </a:lnTo>
                <a:lnTo>
                  <a:pt x="45462" y="1319"/>
                </a:lnTo>
                <a:lnTo>
                  <a:pt x="30398" y="1581"/>
                </a:lnTo>
                <a:lnTo>
                  <a:pt x="17447" y="1977"/>
                </a:lnTo>
                <a:lnTo>
                  <a:pt x="12689" y="2109"/>
                </a:lnTo>
                <a:lnTo>
                  <a:pt x="9516" y="2373"/>
                </a:lnTo>
                <a:lnTo>
                  <a:pt x="7666" y="2635"/>
                </a:lnTo>
                <a:lnTo>
                  <a:pt x="6346" y="2899"/>
                </a:lnTo>
                <a:lnTo>
                  <a:pt x="5022" y="3294"/>
                </a:lnTo>
                <a:lnTo>
                  <a:pt x="3967" y="3688"/>
                </a:lnTo>
                <a:lnTo>
                  <a:pt x="3173" y="4216"/>
                </a:lnTo>
                <a:lnTo>
                  <a:pt x="2643" y="4742"/>
                </a:lnTo>
                <a:lnTo>
                  <a:pt x="2118" y="5534"/>
                </a:lnTo>
                <a:lnTo>
                  <a:pt x="2118" y="6323"/>
                </a:lnTo>
                <a:lnTo>
                  <a:pt x="2118" y="113150"/>
                </a:lnTo>
                <a:lnTo>
                  <a:pt x="2118" y="113939"/>
                </a:lnTo>
                <a:lnTo>
                  <a:pt x="1853" y="113150"/>
                </a:lnTo>
                <a:lnTo>
                  <a:pt x="1853" y="6323"/>
                </a:lnTo>
                <a:lnTo>
                  <a:pt x="2118" y="5402"/>
                </a:lnTo>
                <a:lnTo>
                  <a:pt x="2382" y="4742"/>
                </a:lnTo>
                <a:lnTo>
                  <a:pt x="2908" y="4084"/>
                </a:lnTo>
                <a:lnTo>
                  <a:pt x="3702" y="3558"/>
                </a:lnTo>
                <a:lnTo>
                  <a:pt x="4758" y="3162"/>
                </a:lnTo>
                <a:lnTo>
                  <a:pt x="6081" y="2767"/>
                </a:lnTo>
                <a:lnTo>
                  <a:pt x="7666" y="2503"/>
                </a:lnTo>
                <a:lnTo>
                  <a:pt x="9516" y="2241"/>
                </a:lnTo>
                <a:lnTo>
                  <a:pt x="12689" y="2109"/>
                </a:lnTo>
                <a:lnTo>
                  <a:pt x="17447" y="1845"/>
                </a:lnTo>
                <a:lnTo>
                  <a:pt x="30398" y="1449"/>
                </a:lnTo>
                <a:lnTo>
                  <a:pt x="45462" y="1187"/>
                </a:lnTo>
                <a:lnTo>
                  <a:pt x="60001" y="1055"/>
                </a:lnTo>
                <a:close/>
                <a:moveTo>
                  <a:pt x="107310" y="2109"/>
                </a:moveTo>
                <a:lnTo>
                  <a:pt x="110483" y="2241"/>
                </a:lnTo>
                <a:lnTo>
                  <a:pt x="112333" y="2503"/>
                </a:lnTo>
                <a:lnTo>
                  <a:pt x="113918" y="2767"/>
                </a:lnTo>
                <a:lnTo>
                  <a:pt x="115241" y="3162"/>
                </a:lnTo>
                <a:lnTo>
                  <a:pt x="116297" y="3558"/>
                </a:lnTo>
                <a:lnTo>
                  <a:pt x="117091" y="4084"/>
                </a:lnTo>
                <a:lnTo>
                  <a:pt x="117620" y="4742"/>
                </a:lnTo>
                <a:lnTo>
                  <a:pt x="117885" y="5402"/>
                </a:lnTo>
                <a:lnTo>
                  <a:pt x="118150" y="6323"/>
                </a:lnTo>
                <a:lnTo>
                  <a:pt x="118150" y="113150"/>
                </a:lnTo>
                <a:lnTo>
                  <a:pt x="117885" y="113939"/>
                </a:lnTo>
                <a:lnTo>
                  <a:pt x="117620" y="114729"/>
                </a:lnTo>
                <a:lnTo>
                  <a:pt x="117091" y="115389"/>
                </a:lnTo>
                <a:lnTo>
                  <a:pt x="116297" y="115915"/>
                </a:lnTo>
                <a:lnTo>
                  <a:pt x="115241" y="116443"/>
                </a:lnTo>
                <a:lnTo>
                  <a:pt x="113918" y="116707"/>
                </a:lnTo>
                <a:lnTo>
                  <a:pt x="112333" y="117100"/>
                </a:lnTo>
                <a:lnTo>
                  <a:pt x="110483" y="117232"/>
                </a:lnTo>
                <a:lnTo>
                  <a:pt x="104140" y="117760"/>
                </a:lnTo>
                <a:lnTo>
                  <a:pt x="93040" y="118286"/>
                </a:lnTo>
                <a:lnTo>
                  <a:pt x="86167" y="118550"/>
                </a:lnTo>
                <a:lnTo>
                  <a:pt x="78236" y="118814"/>
                </a:lnTo>
                <a:lnTo>
                  <a:pt x="69514" y="118946"/>
                </a:lnTo>
                <a:lnTo>
                  <a:pt x="50485" y="118946"/>
                </a:lnTo>
                <a:lnTo>
                  <a:pt x="41763" y="118814"/>
                </a:lnTo>
                <a:lnTo>
                  <a:pt x="33832" y="118550"/>
                </a:lnTo>
                <a:lnTo>
                  <a:pt x="26959" y="118286"/>
                </a:lnTo>
                <a:lnTo>
                  <a:pt x="15859" y="117760"/>
                </a:lnTo>
                <a:lnTo>
                  <a:pt x="9516" y="117232"/>
                </a:lnTo>
                <a:lnTo>
                  <a:pt x="7666" y="117100"/>
                </a:lnTo>
                <a:lnTo>
                  <a:pt x="6081" y="116707"/>
                </a:lnTo>
                <a:lnTo>
                  <a:pt x="5022" y="116443"/>
                </a:lnTo>
                <a:lnTo>
                  <a:pt x="3702" y="115915"/>
                </a:lnTo>
                <a:lnTo>
                  <a:pt x="2908" y="115389"/>
                </a:lnTo>
                <a:lnTo>
                  <a:pt x="2382" y="114729"/>
                </a:lnTo>
                <a:lnTo>
                  <a:pt x="2118" y="113939"/>
                </a:lnTo>
                <a:lnTo>
                  <a:pt x="2118" y="113939"/>
                </a:lnTo>
                <a:lnTo>
                  <a:pt x="2643" y="114729"/>
                </a:lnTo>
                <a:lnTo>
                  <a:pt x="3173" y="115257"/>
                </a:lnTo>
                <a:lnTo>
                  <a:pt x="3967" y="115785"/>
                </a:lnTo>
                <a:lnTo>
                  <a:pt x="5022" y="116311"/>
                </a:lnTo>
                <a:lnTo>
                  <a:pt x="6346" y="116707"/>
                </a:lnTo>
                <a:lnTo>
                  <a:pt x="7931" y="116969"/>
                </a:lnTo>
                <a:lnTo>
                  <a:pt x="9516" y="117232"/>
                </a:lnTo>
                <a:lnTo>
                  <a:pt x="15859" y="117628"/>
                </a:lnTo>
                <a:lnTo>
                  <a:pt x="26959" y="118154"/>
                </a:lnTo>
                <a:lnTo>
                  <a:pt x="33832" y="118418"/>
                </a:lnTo>
                <a:lnTo>
                  <a:pt x="41763" y="118682"/>
                </a:lnTo>
                <a:lnTo>
                  <a:pt x="50485" y="118814"/>
                </a:lnTo>
                <a:lnTo>
                  <a:pt x="69514" y="118814"/>
                </a:lnTo>
                <a:lnTo>
                  <a:pt x="78236" y="118682"/>
                </a:lnTo>
                <a:lnTo>
                  <a:pt x="86167" y="118418"/>
                </a:lnTo>
                <a:lnTo>
                  <a:pt x="93040" y="118154"/>
                </a:lnTo>
                <a:lnTo>
                  <a:pt x="104140" y="117628"/>
                </a:lnTo>
                <a:lnTo>
                  <a:pt x="110483" y="117232"/>
                </a:lnTo>
                <a:lnTo>
                  <a:pt x="112333" y="116969"/>
                </a:lnTo>
                <a:lnTo>
                  <a:pt x="113657" y="116707"/>
                </a:lnTo>
                <a:lnTo>
                  <a:pt x="114977" y="116311"/>
                </a:lnTo>
                <a:lnTo>
                  <a:pt x="116032" y="115785"/>
                </a:lnTo>
                <a:lnTo>
                  <a:pt x="116826" y="115257"/>
                </a:lnTo>
                <a:lnTo>
                  <a:pt x="117356" y="114729"/>
                </a:lnTo>
                <a:lnTo>
                  <a:pt x="117885" y="113939"/>
                </a:lnTo>
                <a:lnTo>
                  <a:pt x="117885" y="113150"/>
                </a:lnTo>
                <a:lnTo>
                  <a:pt x="117885" y="6323"/>
                </a:lnTo>
                <a:lnTo>
                  <a:pt x="117885" y="5534"/>
                </a:lnTo>
                <a:lnTo>
                  <a:pt x="117356" y="4742"/>
                </a:lnTo>
                <a:lnTo>
                  <a:pt x="116826" y="4216"/>
                </a:lnTo>
                <a:lnTo>
                  <a:pt x="116032" y="3688"/>
                </a:lnTo>
                <a:lnTo>
                  <a:pt x="114977" y="3294"/>
                </a:lnTo>
                <a:lnTo>
                  <a:pt x="113657" y="2899"/>
                </a:lnTo>
                <a:lnTo>
                  <a:pt x="112333" y="2635"/>
                </a:lnTo>
                <a:lnTo>
                  <a:pt x="110483" y="2373"/>
                </a:lnTo>
                <a:lnTo>
                  <a:pt x="107310" y="2109"/>
                </a:lnTo>
                <a:close/>
                <a:moveTo>
                  <a:pt x="60001" y="1"/>
                </a:moveTo>
                <a:lnTo>
                  <a:pt x="45198" y="133"/>
                </a:lnTo>
                <a:lnTo>
                  <a:pt x="30133" y="395"/>
                </a:lnTo>
                <a:lnTo>
                  <a:pt x="17182" y="791"/>
                </a:lnTo>
                <a:lnTo>
                  <a:pt x="12424" y="1055"/>
                </a:lnTo>
                <a:lnTo>
                  <a:pt x="8990" y="1319"/>
                </a:lnTo>
                <a:lnTo>
                  <a:pt x="6872" y="1581"/>
                </a:lnTo>
                <a:lnTo>
                  <a:pt x="5022" y="1977"/>
                </a:lnTo>
                <a:lnTo>
                  <a:pt x="3438" y="2373"/>
                </a:lnTo>
                <a:lnTo>
                  <a:pt x="2118" y="2899"/>
                </a:lnTo>
                <a:lnTo>
                  <a:pt x="1323" y="3688"/>
                </a:lnTo>
                <a:lnTo>
                  <a:pt x="529" y="4348"/>
                </a:lnTo>
                <a:lnTo>
                  <a:pt x="3" y="5270"/>
                </a:lnTo>
                <a:lnTo>
                  <a:pt x="3" y="6323"/>
                </a:lnTo>
                <a:lnTo>
                  <a:pt x="3" y="113150"/>
                </a:lnTo>
                <a:lnTo>
                  <a:pt x="3" y="114203"/>
                </a:lnTo>
                <a:lnTo>
                  <a:pt x="529" y="114993"/>
                </a:lnTo>
                <a:lnTo>
                  <a:pt x="1323" y="115915"/>
                </a:lnTo>
                <a:lnTo>
                  <a:pt x="2382" y="116575"/>
                </a:lnTo>
                <a:lnTo>
                  <a:pt x="3702" y="117100"/>
                </a:lnTo>
                <a:lnTo>
                  <a:pt x="5287" y="117628"/>
                </a:lnTo>
                <a:lnTo>
                  <a:pt x="7137" y="118024"/>
                </a:lnTo>
                <a:lnTo>
                  <a:pt x="8990" y="118286"/>
                </a:lnTo>
                <a:lnTo>
                  <a:pt x="15598" y="118682"/>
                </a:lnTo>
                <a:lnTo>
                  <a:pt x="26699" y="119340"/>
                </a:lnTo>
                <a:lnTo>
                  <a:pt x="33832" y="119604"/>
                </a:lnTo>
                <a:lnTo>
                  <a:pt x="41763" y="119736"/>
                </a:lnTo>
                <a:lnTo>
                  <a:pt x="50485" y="119868"/>
                </a:lnTo>
                <a:lnTo>
                  <a:pt x="60001" y="120000"/>
                </a:lnTo>
                <a:lnTo>
                  <a:pt x="69514" y="119868"/>
                </a:lnTo>
                <a:lnTo>
                  <a:pt x="78236" y="119736"/>
                </a:lnTo>
                <a:lnTo>
                  <a:pt x="86167" y="119604"/>
                </a:lnTo>
                <a:lnTo>
                  <a:pt x="93304" y="119340"/>
                </a:lnTo>
                <a:lnTo>
                  <a:pt x="104405" y="118682"/>
                </a:lnTo>
                <a:lnTo>
                  <a:pt x="111013" y="118286"/>
                </a:lnTo>
                <a:lnTo>
                  <a:pt x="112862" y="118024"/>
                </a:lnTo>
                <a:lnTo>
                  <a:pt x="114712" y="117628"/>
                </a:lnTo>
                <a:lnTo>
                  <a:pt x="116297" y="117100"/>
                </a:lnTo>
                <a:lnTo>
                  <a:pt x="117620" y="116575"/>
                </a:lnTo>
                <a:lnTo>
                  <a:pt x="118676" y="115915"/>
                </a:lnTo>
                <a:lnTo>
                  <a:pt x="119470" y="114993"/>
                </a:lnTo>
                <a:lnTo>
                  <a:pt x="120000" y="114203"/>
                </a:lnTo>
                <a:lnTo>
                  <a:pt x="120000" y="113150"/>
                </a:lnTo>
                <a:lnTo>
                  <a:pt x="120000" y="6323"/>
                </a:lnTo>
                <a:lnTo>
                  <a:pt x="120000" y="5270"/>
                </a:lnTo>
                <a:lnTo>
                  <a:pt x="119470" y="4348"/>
                </a:lnTo>
                <a:lnTo>
                  <a:pt x="118940" y="3688"/>
                </a:lnTo>
                <a:lnTo>
                  <a:pt x="117885" y="2899"/>
                </a:lnTo>
                <a:lnTo>
                  <a:pt x="116561" y="2373"/>
                </a:lnTo>
                <a:lnTo>
                  <a:pt x="114977" y="1977"/>
                </a:lnTo>
                <a:lnTo>
                  <a:pt x="113127" y="1581"/>
                </a:lnTo>
                <a:lnTo>
                  <a:pt x="111013" y="1319"/>
                </a:lnTo>
                <a:lnTo>
                  <a:pt x="107575" y="1055"/>
                </a:lnTo>
                <a:lnTo>
                  <a:pt x="102817" y="791"/>
                </a:lnTo>
                <a:lnTo>
                  <a:pt x="89866" y="395"/>
                </a:lnTo>
                <a:lnTo>
                  <a:pt x="74801" y="133"/>
                </a:lnTo>
                <a:lnTo>
                  <a:pt x="60001" y="1"/>
                </a:lnTo>
                <a:close/>
              </a:path>
            </a:pathLst>
          </a:custGeom>
          <a:solidFill>
            <a:srgbClr val="22222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207" name="Shape 207"/>
          <p:cNvPicPr preferRelativeResize="0"/>
          <p:nvPr/>
        </p:nvPicPr>
        <p:blipFill>
          <a:blip r:embed="rId4">
            <a:alphaModFix/>
          </a:blip>
          <a:stretch>
            <a:fillRect/>
          </a:stretch>
        </p:blipFill>
        <p:spPr>
          <a:xfrm>
            <a:off x="6552838" y="547050"/>
            <a:ext cx="2196125" cy="3884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pic>
        <p:nvPicPr>
          <p:cNvPr descr="A Singapore Airlines Boeing ..." id="212" name="Shape 212"/>
          <p:cNvPicPr preferRelativeResize="0"/>
          <p:nvPr/>
        </p:nvPicPr>
        <p:blipFill>
          <a:blip r:embed="rId3">
            <a:alphaModFix amt="12000"/>
          </a:blip>
          <a:stretch>
            <a:fillRect/>
          </a:stretch>
        </p:blipFill>
        <p:spPr>
          <a:xfrm>
            <a:off x="0" y="-1"/>
            <a:ext cx="9143998" cy="5143501"/>
          </a:xfrm>
          <a:prstGeom prst="rect">
            <a:avLst/>
          </a:prstGeom>
          <a:noFill/>
          <a:ln>
            <a:noFill/>
          </a:ln>
        </p:spPr>
      </p:pic>
      <p:sp>
        <p:nvSpPr>
          <p:cNvPr id="213" name="Shape 213"/>
          <p:cNvSpPr/>
          <p:nvPr/>
        </p:nvSpPr>
        <p:spPr>
          <a:xfrm>
            <a:off x="286920" y="201158"/>
            <a:ext cx="2362800" cy="4741200"/>
          </a:xfrm>
          <a:custGeom>
            <a:pathLst>
              <a:path extrusionOk="0" h="120000" w="120000">
                <a:moveTo>
                  <a:pt x="20091" y="5006"/>
                </a:moveTo>
                <a:lnTo>
                  <a:pt x="20617" y="5138"/>
                </a:lnTo>
                <a:lnTo>
                  <a:pt x="20881" y="5402"/>
                </a:lnTo>
                <a:lnTo>
                  <a:pt x="20881" y="5666"/>
                </a:lnTo>
                <a:lnTo>
                  <a:pt x="20881" y="5928"/>
                </a:lnTo>
                <a:lnTo>
                  <a:pt x="20617" y="6192"/>
                </a:lnTo>
                <a:lnTo>
                  <a:pt x="20091" y="6323"/>
                </a:lnTo>
                <a:lnTo>
                  <a:pt x="19032" y="6323"/>
                </a:lnTo>
                <a:lnTo>
                  <a:pt x="18502" y="6192"/>
                </a:lnTo>
                <a:lnTo>
                  <a:pt x="18238" y="5928"/>
                </a:lnTo>
                <a:lnTo>
                  <a:pt x="18238" y="5666"/>
                </a:lnTo>
                <a:lnTo>
                  <a:pt x="18238" y="5402"/>
                </a:lnTo>
                <a:lnTo>
                  <a:pt x="18502" y="5138"/>
                </a:lnTo>
                <a:lnTo>
                  <a:pt x="19032" y="5006"/>
                </a:lnTo>
                <a:close/>
                <a:moveTo>
                  <a:pt x="60001" y="4348"/>
                </a:moveTo>
                <a:lnTo>
                  <a:pt x="61057" y="4480"/>
                </a:lnTo>
                <a:lnTo>
                  <a:pt x="61851" y="4742"/>
                </a:lnTo>
                <a:lnTo>
                  <a:pt x="62380" y="5138"/>
                </a:lnTo>
                <a:lnTo>
                  <a:pt x="62641" y="5666"/>
                </a:lnTo>
                <a:lnTo>
                  <a:pt x="62380" y="6192"/>
                </a:lnTo>
                <a:lnTo>
                  <a:pt x="61851" y="6587"/>
                </a:lnTo>
                <a:lnTo>
                  <a:pt x="61057" y="6851"/>
                </a:lnTo>
                <a:lnTo>
                  <a:pt x="60001" y="6981"/>
                </a:lnTo>
                <a:lnTo>
                  <a:pt x="58942" y="6851"/>
                </a:lnTo>
                <a:lnTo>
                  <a:pt x="58148" y="6587"/>
                </a:lnTo>
                <a:lnTo>
                  <a:pt x="57622" y="6192"/>
                </a:lnTo>
                <a:lnTo>
                  <a:pt x="57358" y="5666"/>
                </a:lnTo>
                <a:lnTo>
                  <a:pt x="57622" y="5138"/>
                </a:lnTo>
                <a:lnTo>
                  <a:pt x="58148" y="4742"/>
                </a:lnTo>
                <a:lnTo>
                  <a:pt x="58942" y="4480"/>
                </a:lnTo>
                <a:lnTo>
                  <a:pt x="60001" y="4348"/>
                </a:lnTo>
                <a:close/>
                <a:moveTo>
                  <a:pt x="114447" y="10144"/>
                </a:moveTo>
                <a:lnTo>
                  <a:pt x="114712" y="10276"/>
                </a:lnTo>
                <a:lnTo>
                  <a:pt x="114712" y="106432"/>
                </a:lnTo>
                <a:lnTo>
                  <a:pt x="5552" y="106432"/>
                </a:lnTo>
                <a:lnTo>
                  <a:pt x="5552" y="10276"/>
                </a:lnTo>
                <a:lnTo>
                  <a:pt x="5817" y="10144"/>
                </a:lnTo>
                <a:close/>
                <a:moveTo>
                  <a:pt x="60001" y="1055"/>
                </a:moveTo>
                <a:lnTo>
                  <a:pt x="74537" y="1187"/>
                </a:lnTo>
                <a:lnTo>
                  <a:pt x="89601" y="1449"/>
                </a:lnTo>
                <a:lnTo>
                  <a:pt x="102556" y="1845"/>
                </a:lnTo>
                <a:lnTo>
                  <a:pt x="107310" y="2109"/>
                </a:lnTo>
                <a:lnTo>
                  <a:pt x="107310" y="2109"/>
                </a:lnTo>
                <a:lnTo>
                  <a:pt x="102556" y="1977"/>
                </a:lnTo>
                <a:lnTo>
                  <a:pt x="89601" y="1581"/>
                </a:lnTo>
                <a:lnTo>
                  <a:pt x="74537" y="1319"/>
                </a:lnTo>
                <a:lnTo>
                  <a:pt x="60001" y="1187"/>
                </a:lnTo>
                <a:lnTo>
                  <a:pt x="45462" y="1319"/>
                </a:lnTo>
                <a:lnTo>
                  <a:pt x="30398" y="1581"/>
                </a:lnTo>
                <a:lnTo>
                  <a:pt x="17447" y="1977"/>
                </a:lnTo>
                <a:lnTo>
                  <a:pt x="12689" y="2109"/>
                </a:lnTo>
                <a:lnTo>
                  <a:pt x="9516" y="2373"/>
                </a:lnTo>
                <a:lnTo>
                  <a:pt x="7666" y="2635"/>
                </a:lnTo>
                <a:lnTo>
                  <a:pt x="6346" y="2899"/>
                </a:lnTo>
                <a:lnTo>
                  <a:pt x="5022" y="3294"/>
                </a:lnTo>
                <a:lnTo>
                  <a:pt x="3967" y="3688"/>
                </a:lnTo>
                <a:lnTo>
                  <a:pt x="3173" y="4216"/>
                </a:lnTo>
                <a:lnTo>
                  <a:pt x="2643" y="4742"/>
                </a:lnTo>
                <a:lnTo>
                  <a:pt x="2118" y="5534"/>
                </a:lnTo>
                <a:lnTo>
                  <a:pt x="2118" y="6323"/>
                </a:lnTo>
                <a:lnTo>
                  <a:pt x="2118" y="113150"/>
                </a:lnTo>
                <a:lnTo>
                  <a:pt x="2118" y="113939"/>
                </a:lnTo>
                <a:lnTo>
                  <a:pt x="1853" y="113150"/>
                </a:lnTo>
                <a:lnTo>
                  <a:pt x="1853" y="6323"/>
                </a:lnTo>
                <a:lnTo>
                  <a:pt x="2118" y="5402"/>
                </a:lnTo>
                <a:lnTo>
                  <a:pt x="2382" y="4742"/>
                </a:lnTo>
                <a:lnTo>
                  <a:pt x="2908" y="4084"/>
                </a:lnTo>
                <a:lnTo>
                  <a:pt x="3702" y="3558"/>
                </a:lnTo>
                <a:lnTo>
                  <a:pt x="4758" y="3162"/>
                </a:lnTo>
                <a:lnTo>
                  <a:pt x="6081" y="2767"/>
                </a:lnTo>
                <a:lnTo>
                  <a:pt x="7666" y="2503"/>
                </a:lnTo>
                <a:lnTo>
                  <a:pt x="9516" y="2241"/>
                </a:lnTo>
                <a:lnTo>
                  <a:pt x="12689" y="2109"/>
                </a:lnTo>
                <a:lnTo>
                  <a:pt x="17447" y="1845"/>
                </a:lnTo>
                <a:lnTo>
                  <a:pt x="30398" y="1449"/>
                </a:lnTo>
                <a:lnTo>
                  <a:pt x="45462" y="1187"/>
                </a:lnTo>
                <a:lnTo>
                  <a:pt x="60001" y="1055"/>
                </a:lnTo>
                <a:close/>
                <a:moveTo>
                  <a:pt x="107310" y="2109"/>
                </a:moveTo>
                <a:lnTo>
                  <a:pt x="110483" y="2241"/>
                </a:lnTo>
                <a:lnTo>
                  <a:pt x="112333" y="2503"/>
                </a:lnTo>
                <a:lnTo>
                  <a:pt x="113918" y="2767"/>
                </a:lnTo>
                <a:lnTo>
                  <a:pt x="115241" y="3162"/>
                </a:lnTo>
                <a:lnTo>
                  <a:pt x="116297" y="3558"/>
                </a:lnTo>
                <a:lnTo>
                  <a:pt x="117091" y="4084"/>
                </a:lnTo>
                <a:lnTo>
                  <a:pt x="117620" y="4742"/>
                </a:lnTo>
                <a:lnTo>
                  <a:pt x="117885" y="5402"/>
                </a:lnTo>
                <a:lnTo>
                  <a:pt x="118150" y="6323"/>
                </a:lnTo>
                <a:lnTo>
                  <a:pt x="118150" y="113150"/>
                </a:lnTo>
                <a:lnTo>
                  <a:pt x="117885" y="113939"/>
                </a:lnTo>
                <a:lnTo>
                  <a:pt x="117620" y="114729"/>
                </a:lnTo>
                <a:lnTo>
                  <a:pt x="117091" y="115389"/>
                </a:lnTo>
                <a:lnTo>
                  <a:pt x="116297" y="115915"/>
                </a:lnTo>
                <a:lnTo>
                  <a:pt x="115241" y="116443"/>
                </a:lnTo>
                <a:lnTo>
                  <a:pt x="113918" y="116707"/>
                </a:lnTo>
                <a:lnTo>
                  <a:pt x="112333" y="117100"/>
                </a:lnTo>
                <a:lnTo>
                  <a:pt x="110483" y="117232"/>
                </a:lnTo>
                <a:lnTo>
                  <a:pt x="104140" y="117760"/>
                </a:lnTo>
                <a:lnTo>
                  <a:pt x="93040" y="118286"/>
                </a:lnTo>
                <a:lnTo>
                  <a:pt x="86167" y="118550"/>
                </a:lnTo>
                <a:lnTo>
                  <a:pt x="78236" y="118814"/>
                </a:lnTo>
                <a:lnTo>
                  <a:pt x="69514" y="118946"/>
                </a:lnTo>
                <a:lnTo>
                  <a:pt x="50485" y="118946"/>
                </a:lnTo>
                <a:lnTo>
                  <a:pt x="41763" y="118814"/>
                </a:lnTo>
                <a:lnTo>
                  <a:pt x="33832" y="118550"/>
                </a:lnTo>
                <a:lnTo>
                  <a:pt x="26959" y="118286"/>
                </a:lnTo>
                <a:lnTo>
                  <a:pt x="15859" y="117760"/>
                </a:lnTo>
                <a:lnTo>
                  <a:pt x="9516" y="117232"/>
                </a:lnTo>
                <a:lnTo>
                  <a:pt x="7666" y="117100"/>
                </a:lnTo>
                <a:lnTo>
                  <a:pt x="6081" y="116707"/>
                </a:lnTo>
                <a:lnTo>
                  <a:pt x="5022" y="116443"/>
                </a:lnTo>
                <a:lnTo>
                  <a:pt x="3702" y="115915"/>
                </a:lnTo>
                <a:lnTo>
                  <a:pt x="2908" y="115389"/>
                </a:lnTo>
                <a:lnTo>
                  <a:pt x="2382" y="114729"/>
                </a:lnTo>
                <a:lnTo>
                  <a:pt x="2118" y="113939"/>
                </a:lnTo>
                <a:lnTo>
                  <a:pt x="2118" y="113939"/>
                </a:lnTo>
                <a:lnTo>
                  <a:pt x="2643" y="114729"/>
                </a:lnTo>
                <a:lnTo>
                  <a:pt x="3173" y="115257"/>
                </a:lnTo>
                <a:lnTo>
                  <a:pt x="3967" y="115785"/>
                </a:lnTo>
                <a:lnTo>
                  <a:pt x="5022" y="116311"/>
                </a:lnTo>
                <a:lnTo>
                  <a:pt x="6346" y="116707"/>
                </a:lnTo>
                <a:lnTo>
                  <a:pt x="7931" y="116969"/>
                </a:lnTo>
                <a:lnTo>
                  <a:pt x="9516" y="117232"/>
                </a:lnTo>
                <a:lnTo>
                  <a:pt x="15859" y="117628"/>
                </a:lnTo>
                <a:lnTo>
                  <a:pt x="26959" y="118154"/>
                </a:lnTo>
                <a:lnTo>
                  <a:pt x="33832" y="118418"/>
                </a:lnTo>
                <a:lnTo>
                  <a:pt x="41763" y="118682"/>
                </a:lnTo>
                <a:lnTo>
                  <a:pt x="50485" y="118814"/>
                </a:lnTo>
                <a:lnTo>
                  <a:pt x="69514" y="118814"/>
                </a:lnTo>
                <a:lnTo>
                  <a:pt x="78236" y="118682"/>
                </a:lnTo>
                <a:lnTo>
                  <a:pt x="86167" y="118418"/>
                </a:lnTo>
                <a:lnTo>
                  <a:pt x="93040" y="118154"/>
                </a:lnTo>
                <a:lnTo>
                  <a:pt x="104140" y="117628"/>
                </a:lnTo>
                <a:lnTo>
                  <a:pt x="110483" y="117232"/>
                </a:lnTo>
                <a:lnTo>
                  <a:pt x="112333" y="116969"/>
                </a:lnTo>
                <a:lnTo>
                  <a:pt x="113657" y="116707"/>
                </a:lnTo>
                <a:lnTo>
                  <a:pt x="114977" y="116311"/>
                </a:lnTo>
                <a:lnTo>
                  <a:pt x="116032" y="115785"/>
                </a:lnTo>
                <a:lnTo>
                  <a:pt x="116826" y="115257"/>
                </a:lnTo>
                <a:lnTo>
                  <a:pt x="117356" y="114729"/>
                </a:lnTo>
                <a:lnTo>
                  <a:pt x="117885" y="113939"/>
                </a:lnTo>
                <a:lnTo>
                  <a:pt x="117885" y="113150"/>
                </a:lnTo>
                <a:lnTo>
                  <a:pt x="117885" y="6323"/>
                </a:lnTo>
                <a:lnTo>
                  <a:pt x="117885" y="5534"/>
                </a:lnTo>
                <a:lnTo>
                  <a:pt x="117356" y="4742"/>
                </a:lnTo>
                <a:lnTo>
                  <a:pt x="116826" y="4216"/>
                </a:lnTo>
                <a:lnTo>
                  <a:pt x="116032" y="3688"/>
                </a:lnTo>
                <a:lnTo>
                  <a:pt x="114977" y="3294"/>
                </a:lnTo>
                <a:lnTo>
                  <a:pt x="113657" y="2899"/>
                </a:lnTo>
                <a:lnTo>
                  <a:pt x="112333" y="2635"/>
                </a:lnTo>
                <a:lnTo>
                  <a:pt x="110483" y="2373"/>
                </a:lnTo>
                <a:lnTo>
                  <a:pt x="107310" y="2109"/>
                </a:lnTo>
                <a:close/>
                <a:moveTo>
                  <a:pt x="60001" y="1"/>
                </a:moveTo>
                <a:lnTo>
                  <a:pt x="45198" y="133"/>
                </a:lnTo>
                <a:lnTo>
                  <a:pt x="30133" y="395"/>
                </a:lnTo>
                <a:lnTo>
                  <a:pt x="17182" y="791"/>
                </a:lnTo>
                <a:lnTo>
                  <a:pt x="12424" y="1055"/>
                </a:lnTo>
                <a:lnTo>
                  <a:pt x="8990" y="1319"/>
                </a:lnTo>
                <a:lnTo>
                  <a:pt x="6872" y="1581"/>
                </a:lnTo>
                <a:lnTo>
                  <a:pt x="5022" y="1977"/>
                </a:lnTo>
                <a:lnTo>
                  <a:pt x="3438" y="2373"/>
                </a:lnTo>
                <a:lnTo>
                  <a:pt x="2118" y="2899"/>
                </a:lnTo>
                <a:lnTo>
                  <a:pt x="1323" y="3688"/>
                </a:lnTo>
                <a:lnTo>
                  <a:pt x="529" y="4348"/>
                </a:lnTo>
                <a:lnTo>
                  <a:pt x="3" y="5270"/>
                </a:lnTo>
                <a:lnTo>
                  <a:pt x="3" y="6323"/>
                </a:lnTo>
                <a:lnTo>
                  <a:pt x="3" y="113150"/>
                </a:lnTo>
                <a:lnTo>
                  <a:pt x="3" y="114203"/>
                </a:lnTo>
                <a:lnTo>
                  <a:pt x="529" y="114993"/>
                </a:lnTo>
                <a:lnTo>
                  <a:pt x="1323" y="115915"/>
                </a:lnTo>
                <a:lnTo>
                  <a:pt x="2382" y="116575"/>
                </a:lnTo>
                <a:lnTo>
                  <a:pt x="3702" y="117100"/>
                </a:lnTo>
                <a:lnTo>
                  <a:pt x="5287" y="117628"/>
                </a:lnTo>
                <a:lnTo>
                  <a:pt x="7137" y="118024"/>
                </a:lnTo>
                <a:lnTo>
                  <a:pt x="8990" y="118286"/>
                </a:lnTo>
                <a:lnTo>
                  <a:pt x="15598" y="118682"/>
                </a:lnTo>
                <a:lnTo>
                  <a:pt x="26699" y="119340"/>
                </a:lnTo>
                <a:lnTo>
                  <a:pt x="33832" y="119604"/>
                </a:lnTo>
                <a:lnTo>
                  <a:pt x="41763" y="119736"/>
                </a:lnTo>
                <a:lnTo>
                  <a:pt x="50485" y="119868"/>
                </a:lnTo>
                <a:lnTo>
                  <a:pt x="60001" y="120000"/>
                </a:lnTo>
                <a:lnTo>
                  <a:pt x="69514" y="119868"/>
                </a:lnTo>
                <a:lnTo>
                  <a:pt x="78236" y="119736"/>
                </a:lnTo>
                <a:lnTo>
                  <a:pt x="86167" y="119604"/>
                </a:lnTo>
                <a:lnTo>
                  <a:pt x="93304" y="119340"/>
                </a:lnTo>
                <a:lnTo>
                  <a:pt x="104405" y="118682"/>
                </a:lnTo>
                <a:lnTo>
                  <a:pt x="111013" y="118286"/>
                </a:lnTo>
                <a:lnTo>
                  <a:pt x="112862" y="118024"/>
                </a:lnTo>
                <a:lnTo>
                  <a:pt x="114712" y="117628"/>
                </a:lnTo>
                <a:lnTo>
                  <a:pt x="116297" y="117100"/>
                </a:lnTo>
                <a:lnTo>
                  <a:pt x="117620" y="116575"/>
                </a:lnTo>
                <a:lnTo>
                  <a:pt x="118676" y="115915"/>
                </a:lnTo>
                <a:lnTo>
                  <a:pt x="119470" y="114993"/>
                </a:lnTo>
                <a:lnTo>
                  <a:pt x="120000" y="114203"/>
                </a:lnTo>
                <a:lnTo>
                  <a:pt x="120000" y="113150"/>
                </a:lnTo>
                <a:lnTo>
                  <a:pt x="120000" y="6323"/>
                </a:lnTo>
                <a:lnTo>
                  <a:pt x="120000" y="5270"/>
                </a:lnTo>
                <a:lnTo>
                  <a:pt x="119470" y="4348"/>
                </a:lnTo>
                <a:lnTo>
                  <a:pt x="118940" y="3688"/>
                </a:lnTo>
                <a:lnTo>
                  <a:pt x="117885" y="2899"/>
                </a:lnTo>
                <a:lnTo>
                  <a:pt x="116561" y="2373"/>
                </a:lnTo>
                <a:lnTo>
                  <a:pt x="114977" y="1977"/>
                </a:lnTo>
                <a:lnTo>
                  <a:pt x="113127" y="1581"/>
                </a:lnTo>
                <a:lnTo>
                  <a:pt x="111013" y="1319"/>
                </a:lnTo>
                <a:lnTo>
                  <a:pt x="107575" y="1055"/>
                </a:lnTo>
                <a:lnTo>
                  <a:pt x="102817" y="791"/>
                </a:lnTo>
                <a:lnTo>
                  <a:pt x="89866" y="395"/>
                </a:lnTo>
                <a:lnTo>
                  <a:pt x="74801" y="133"/>
                </a:lnTo>
                <a:lnTo>
                  <a:pt x="60001" y="1"/>
                </a:lnTo>
                <a:close/>
              </a:path>
            </a:pathLst>
          </a:custGeom>
          <a:solidFill>
            <a:srgbClr val="22222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14" name="Shape 214"/>
          <p:cNvSpPr/>
          <p:nvPr/>
        </p:nvSpPr>
        <p:spPr>
          <a:xfrm>
            <a:off x="3172120" y="201158"/>
            <a:ext cx="2362800" cy="4741200"/>
          </a:xfrm>
          <a:custGeom>
            <a:pathLst>
              <a:path extrusionOk="0" h="120000" w="120000">
                <a:moveTo>
                  <a:pt x="20091" y="5006"/>
                </a:moveTo>
                <a:lnTo>
                  <a:pt x="20617" y="5138"/>
                </a:lnTo>
                <a:lnTo>
                  <a:pt x="20881" y="5402"/>
                </a:lnTo>
                <a:lnTo>
                  <a:pt x="20881" y="5666"/>
                </a:lnTo>
                <a:lnTo>
                  <a:pt x="20881" y="5928"/>
                </a:lnTo>
                <a:lnTo>
                  <a:pt x="20617" y="6192"/>
                </a:lnTo>
                <a:lnTo>
                  <a:pt x="20091" y="6323"/>
                </a:lnTo>
                <a:lnTo>
                  <a:pt x="19032" y="6323"/>
                </a:lnTo>
                <a:lnTo>
                  <a:pt x="18502" y="6192"/>
                </a:lnTo>
                <a:lnTo>
                  <a:pt x="18238" y="5928"/>
                </a:lnTo>
                <a:lnTo>
                  <a:pt x="18238" y="5666"/>
                </a:lnTo>
                <a:lnTo>
                  <a:pt x="18238" y="5402"/>
                </a:lnTo>
                <a:lnTo>
                  <a:pt x="18502" y="5138"/>
                </a:lnTo>
                <a:lnTo>
                  <a:pt x="19032" y="5006"/>
                </a:lnTo>
                <a:close/>
                <a:moveTo>
                  <a:pt x="60001" y="4348"/>
                </a:moveTo>
                <a:lnTo>
                  <a:pt x="61057" y="4480"/>
                </a:lnTo>
                <a:lnTo>
                  <a:pt x="61851" y="4742"/>
                </a:lnTo>
                <a:lnTo>
                  <a:pt x="62380" y="5138"/>
                </a:lnTo>
                <a:lnTo>
                  <a:pt x="62641" y="5666"/>
                </a:lnTo>
                <a:lnTo>
                  <a:pt x="62380" y="6192"/>
                </a:lnTo>
                <a:lnTo>
                  <a:pt x="61851" y="6587"/>
                </a:lnTo>
                <a:lnTo>
                  <a:pt x="61057" y="6851"/>
                </a:lnTo>
                <a:lnTo>
                  <a:pt x="60001" y="6981"/>
                </a:lnTo>
                <a:lnTo>
                  <a:pt x="58942" y="6851"/>
                </a:lnTo>
                <a:lnTo>
                  <a:pt x="58148" y="6587"/>
                </a:lnTo>
                <a:lnTo>
                  <a:pt x="57622" y="6192"/>
                </a:lnTo>
                <a:lnTo>
                  <a:pt x="57358" y="5666"/>
                </a:lnTo>
                <a:lnTo>
                  <a:pt x="57622" y="5138"/>
                </a:lnTo>
                <a:lnTo>
                  <a:pt x="58148" y="4742"/>
                </a:lnTo>
                <a:lnTo>
                  <a:pt x="58942" y="4480"/>
                </a:lnTo>
                <a:lnTo>
                  <a:pt x="60001" y="4348"/>
                </a:lnTo>
                <a:close/>
                <a:moveTo>
                  <a:pt x="114447" y="10144"/>
                </a:moveTo>
                <a:lnTo>
                  <a:pt x="114712" y="10276"/>
                </a:lnTo>
                <a:lnTo>
                  <a:pt x="114712" y="106432"/>
                </a:lnTo>
                <a:lnTo>
                  <a:pt x="5552" y="106432"/>
                </a:lnTo>
                <a:lnTo>
                  <a:pt x="5552" y="10276"/>
                </a:lnTo>
                <a:lnTo>
                  <a:pt x="5817" y="10144"/>
                </a:lnTo>
                <a:close/>
                <a:moveTo>
                  <a:pt x="60001" y="1055"/>
                </a:moveTo>
                <a:lnTo>
                  <a:pt x="74537" y="1187"/>
                </a:lnTo>
                <a:lnTo>
                  <a:pt x="89601" y="1449"/>
                </a:lnTo>
                <a:lnTo>
                  <a:pt x="102556" y="1845"/>
                </a:lnTo>
                <a:lnTo>
                  <a:pt x="107310" y="2109"/>
                </a:lnTo>
                <a:lnTo>
                  <a:pt x="107310" y="2109"/>
                </a:lnTo>
                <a:lnTo>
                  <a:pt x="102556" y="1977"/>
                </a:lnTo>
                <a:lnTo>
                  <a:pt x="89601" y="1581"/>
                </a:lnTo>
                <a:lnTo>
                  <a:pt x="74537" y="1319"/>
                </a:lnTo>
                <a:lnTo>
                  <a:pt x="60001" y="1187"/>
                </a:lnTo>
                <a:lnTo>
                  <a:pt x="45462" y="1319"/>
                </a:lnTo>
                <a:lnTo>
                  <a:pt x="30398" y="1581"/>
                </a:lnTo>
                <a:lnTo>
                  <a:pt x="17447" y="1977"/>
                </a:lnTo>
                <a:lnTo>
                  <a:pt x="12689" y="2109"/>
                </a:lnTo>
                <a:lnTo>
                  <a:pt x="9516" y="2373"/>
                </a:lnTo>
                <a:lnTo>
                  <a:pt x="7666" y="2635"/>
                </a:lnTo>
                <a:lnTo>
                  <a:pt x="6346" y="2899"/>
                </a:lnTo>
                <a:lnTo>
                  <a:pt x="5022" y="3294"/>
                </a:lnTo>
                <a:lnTo>
                  <a:pt x="3967" y="3688"/>
                </a:lnTo>
                <a:lnTo>
                  <a:pt x="3173" y="4216"/>
                </a:lnTo>
                <a:lnTo>
                  <a:pt x="2643" y="4742"/>
                </a:lnTo>
                <a:lnTo>
                  <a:pt x="2118" y="5534"/>
                </a:lnTo>
                <a:lnTo>
                  <a:pt x="2118" y="6323"/>
                </a:lnTo>
                <a:lnTo>
                  <a:pt x="2118" y="113150"/>
                </a:lnTo>
                <a:lnTo>
                  <a:pt x="2118" y="113939"/>
                </a:lnTo>
                <a:lnTo>
                  <a:pt x="1853" y="113150"/>
                </a:lnTo>
                <a:lnTo>
                  <a:pt x="1853" y="6323"/>
                </a:lnTo>
                <a:lnTo>
                  <a:pt x="2118" y="5402"/>
                </a:lnTo>
                <a:lnTo>
                  <a:pt x="2382" y="4742"/>
                </a:lnTo>
                <a:lnTo>
                  <a:pt x="2908" y="4084"/>
                </a:lnTo>
                <a:lnTo>
                  <a:pt x="3702" y="3558"/>
                </a:lnTo>
                <a:lnTo>
                  <a:pt x="4758" y="3162"/>
                </a:lnTo>
                <a:lnTo>
                  <a:pt x="6081" y="2767"/>
                </a:lnTo>
                <a:lnTo>
                  <a:pt x="7666" y="2503"/>
                </a:lnTo>
                <a:lnTo>
                  <a:pt x="9516" y="2241"/>
                </a:lnTo>
                <a:lnTo>
                  <a:pt x="12689" y="2109"/>
                </a:lnTo>
                <a:lnTo>
                  <a:pt x="17447" y="1845"/>
                </a:lnTo>
                <a:lnTo>
                  <a:pt x="30398" y="1449"/>
                </a:lnTo>
                <a:lnTo>
                  <a:pt x="45462" y="1187"/>
                </a:lnTo>
                <a:lnTo>
                  <a:pt x="60001" y="1055"/>
                </a:lnTo>
                <a:close/>
                <a:moveTo>
                  <a:pt x="107310" y="2109"/>
                </a:moveTo>
                <a:lnTo>
                  <a:pt x="110483" y="2241"/>
                </a:lnTo>
                <a:lnTo>
                  <a:pt x="112333" y="2503"/>
                </a:lnTo>
                <a:lnTo>
                  <a:pt x="113918" y="2767"/>
                </a:lnTo>
                <a:lnTo>
                  <a:pt x="115241" y="3162"/>
                </a:lnTo>
                <a:lnTo>
                  <a:pt x="116297" y="3558"/>
                </a:lnTo>
                <a:lnTo>
                  <a:pt x="117091" y="4084"/>
                </a:lnTo>
                <a:lnTo>
                  <a:pt x="117620" y="4742"/>
                </a:lnTo>
                <a:lnTo>
                  <a:pt x="117885" y="5402"/>
                </a:lnTo>
                <a:lnTo>
                  <a:pt x="118150" y="6323"/>
                </a:lnTo>
                <a:lnTo>
                  <a:pt x="118150" y="113150"/>
                </a:lnTo>
                <a:lnTo>
                  <a:pt x="117885" y="113939"/>
                </a:lnTo>
                <a:lnTo>
                  <a:pt x="117620" y="114729"/>
                </a:lnTo>
                <a:lnTo>
                  <a:pt x="117091" y="115389"/>
                </a:lnTo>
                <a:lnTo>
                  <a:pt x="116297" y="115915"/>
                </a:lnTo>
                <a:lnTo>
                  <a:pt x="115241" y="116443"/>
                </a:lnTo>
                <a:lnTo>
                  <a:pt x="113918" y="116707"/>
                </a:lnTo>
                <a:lnTo>
                  <a:pt x="112333" y="117100"/>
                </a:lnTo>
                <a:lnTo>
                  <a:pt x="110483" y="117232"/>
                </a:lnTo>
                <a:lnTo>
                  <a:pt x="104140" y="117760"/>
                </a:lnTo>
                <a:lnTo>
                  <a:pt x="93040" y="118286"/>
                </a:lnTo>
                <a:lnTo>
                  <a:pt x="86167" y="118550"/>
                </a:lnTo>
                <a:lnTo>
                  <a:pt x="78236" y="118814"/>
                </a:lnTo>
                <a:lnTo>
                  <a:pt x="69514" y="118946"/>
                </a:lnTo>
                <a:lnTo>
                  <a:pt x="50485" y="118946"/>
                </a:lnTo>
                <a:lnTo>
                  <a:pt x="41763" y="118814"/>
                </a:lnTo>
                <a:lnTo>
                  <a:pt x="33832" y="118550"/>
                </a:lnTo>
                <a:lnTo>
                  <a:pt x="26959" y="118286"/>
                </a:lnTo>
                <a:lnTo>
                  <a:pt x="15859" y="117760"/>
                </a:lnTo>
                <a:lnTo>
                  <a:pt x="9516" y="117232"/>
                </a:lnTo>
                <a:lnTo>
                  <a:pt x="7666" y="117100"/>
                </a:lnTo>
                <a:lnTo>
                  <a:pt x="6081" y="116707"/>
                </a:lnTo>
                <a:lnTo>
                  <a:pt x="5022" y="116443"/>
                </a:lnTo>
                <a:lnTo>
                  <a:pt x="3702" y="115915"/>
                </a:lnTo>
                <a:lnTo>
                  <a:pt x="2908" y="115389"/>
                </a:lnTo>
                <a:lnTo>
                  <a:pt x="2382" y="114729"/>
                </a:lnTo>
                <a:lnTo>
                  <a:pt x="2118" y="113939"/>
                </a:lnTo>
                <a:lnTo>
                  <a:pt x="2118" y="113939"/>
                </a:lnTo>
                <a:lnTo>
                  <a:pt x="2643" y="114729"/>
                </a:lnTo>
                <a:lnTo>
                  <a:pt x="3173" y="115257"/>
                </a:lnTo>
                <a:lnTo>
                  <a:pt x="3967" y="115785"/>
                </a:lnTo>
                <a:lnTo>
                  <a:pt x="5022" y="116311"/>
                </a:lnTo>
                <a:lnTo>
                  <a:pt x="6346" y="116707"/>
                </a:lnTo>
                <a:lnTo>
                  <a:pt x="7931" y="116969"/>
                </a:lnTo>
                <a:lnTo>
                  <a:pt x="9516" y="117232"/>
                </a:lnTo>
                <a:lnTo>
                  <a:pt x="15859" y="117628"/>
                </a:lnTo>
                <a:lnTo>
                  <a:pt x="26959" y="118154"/>
                </a:lnTo>
                <a:lnTo>
                  <a:pt x="33832" y="118418"/>
                </a:lnTo>
                <a:lnTo>
                  <a:pt x="41763" y="118682"/>
                </a:lnTo>
                <a:lnTo>
                  <a:pt x="50485" y="118814"/>
                </a:lnTo>
                <a:lnTo>
                  <a:pt x="69514" y="118814"/>
                </a:lnTo>
                <a:lnTo>
                  <a:pt x="78236" y="118682"/>
                </a:lnTo>
                <a:lnTo>
                  <a:pt x="86167" y="118418"/>
                </a:lnTo>
                <a:lnTo>
                  <a:pt x="93040" y="118154"/>
                </a:lnTo>
                <a:lnTo>
                  <a:pt x="104140" y="117628"/>
                </a:lnTo>
                <a:lnTo>
                  <a:pt x="110483" y="117232"/>
                </a:lnTo>
                <a:lnTo>
                  <a:pt x="112333" y="116969"/>
                </a:lnTo>
                <a:lnTo>
                  <a:pt x="113657" y="116707"/>
                </a:lnTo>
                <a:lnTo>
                  <a:pt x="114977" y="116311"/>
                </a:lnTo>
                <a:lnTo>
                  <a:pt x="116032" y="115785"/>
                </a:lnTo>
                <a:lnTo>
                  <a:pt x="116826" y="115257"/>
                </a:lnTo>
                <a:lnTo>
                  <a:pt x="117356" y="114729"/>
                </a:lnTo>
                <a:lnTo>
                  <a:pt x="117885" y="113939"/>
                </a:lnTo>
                <a:lnTo>
                  <a:pt x="117885" y="113150"/>
                </a:lnTo>
                <a:lnTo>
                  <a:pt x="117885" y="6323"/>
                </a:lnTo>
                <a:lnTo>
                  <a:pt x="117885" y="5534"/>
                </a:lnTo>
                <a:lnTo>
                  <a:pt x="117356" y="4742"/>
                </a:lnTo>
                <a:lnTo>
                  <a:pt x="116826" y="4216"/>
                </a:lnTo>
                <a:lnTo>
                  <a:pt x="116032" y="3688"/>
                </a:lnTo>
                <a:lnTo>
                  <a:pt x="114977" y="3294"/>
                </a:lnTo>
                <a:lnTo>
                  <a:pt x="113657" y="2899"/>
                </a:lnTo>
                <a:lnTo>
                  <a:pt x="112333" y="2635"/>
                </a:lnTo>
                <a:lnTo>
                  <a:pt x="110483" y="2373"/>
                </a:lnTo>
                <a:lnTo>
                  <a:pt x="107310" y="2109"/>
                </a:lnTo>
                <a:close/>
                <a:moveTo>
                  <a:pt x="60001" y="1"/>
                </a:moveTo>
                <a:lnTo>
                  <a:pt x="45198" y="133"/>
                </a:lnTo>
                <a:lnTo>
                  <a:pt x="30133" y="395"/>
                </a:lnTo>
                <a:lnTo>
                  <a:pt x="17182" y="791"/>
                </a:lnTo>
                <a:lnTo>
                  <a:pt x="12424" y="1055"/>
                </a:lnTo>
                <a:lnTo>
                  <a:pt x="8990" y="1319"/>
                </a:lnTo>
                <a:lnTo>
                  <a:pt x="6872" y="1581"/>
                </a:lnTo>
                <a:lnTo>
                  <a:pt x="5022" y="1977"/>
                </a:lnTo>
                <a:lnTo>
                  <a:pt x="3438" y="2373"/>
                </a:lnTo>
                <a:lnTo>
                  <a:pt x="2118" y="2899"/>
                </a:lnTo>
                <a:lnTo>
                  <a:pt x="1323" y="3688"/>
                </a:lnTo>
                <a:lnTo>
                  <a:pt x="529" y="4348"/>
                </a:lnTo>
                <a:lnTo>
                  <a:pt x="3" y="5270"/>
                </a:lnTo>
                <a:lnTo>
                  <a:pt x="3" y="6323"/>
                </a:lnTo>
                <a:lnTo>
                  <a:pt x="3" y="113150"/>
                </a:lnTo>
                <a:lnTo>
                  <a:pt x="3" y="114203"/>
                </a:lnTo>
                <a:lnTo>
                  <a:pt x="529" y="114993"/>
                </a:lnTo>
                <a:lnTo>
                  <a:pt x="1323" y="115915"/>
                </a:lnTo>
                <a:lnTo>
                  <a:pt x="2382" y="116575"/>
                </a:lnTo>
                <a:lnTo>
                  <a:pt x="3702" y="117100"/>
                </a:lnTo>
                <a:lnTo>
                  <a:pt x="5287" y="117628"/>
                </a:lnTo>
                <a:lnTo>
                  <a:pt x="7137" y="118024"/>
                </a:lnTo>
                <a:lnTo>
                  <a:pt x="8990" y="118286"/>
                </a:lnTo>
                <a:lnTo>
                  <a:pt x="15598" y="118682"/>
                </a:lnTo>
                <a:lnTo>
                  <a:pt x="26699" y="119340"/>
                </a:lnTo>
                <a:lnTo>
                  <a:pt x="33832" y="119604"/>
                </a:lnTo>
                <a:lnTo>
                  <a:pt x="41763" y="119736"/>
                </a:lnTo>
                <a:lnTo>
                  <a:pt x="50485" y="119868"/>
                </a:lnTo>
                <a:lnTo>
                  <a:pt x="60001" y="120000"/>
                </a:lnTo>
                <a:lnTo>
                  <a:pt x="69514" y="119868"/>
                </a:lnTo>
                <a:lnTo>
                  <a:pt x="78236" y="119736"/>
                </a:lnTo>
                <a:lnTo>
                  <a:pt x="86167" y="119604"/>
                </a:lnTo>
                <a:lnTo>
                  <a:pt x="93304" y="119340"/>
                </a:lnTo>
                <a:lnTo>
                  <a:pt x="104405" y="118682"/>
                </a:lnTo>
                <a:lnTo>
                  <a:pt x="111013" y="118286"/>
                </a:lnTo>
                <a:lnTo>
                  <a:pt x="112862" y="118024"/>
                </a:lnTo>
                <a:lnTo>
                  <a:pt x="114712" y="117628"/>
                </a:lnTo>
                <a:lnTo>
                  <a:pt x="116297" y="117100"/>
                </a:lnTo>
                <a:lnTo>
                  <a:pt x="117620" y="116575"/>
                </a:lnTo>
                <a:lnTo>
                  <a:pt x="118676" y="115915"/>
                </a:lnTo>
                <a:lnTo>
                  <a:pt x="119470" y="114993"/>
                </a:lnTo>
                <a:lnTo>
                  <a:pt x="120000" y="114203"/>
                </a:lnTo>
                <a:lnTo>
                  <a:pt x="120000" y="113150"/>
                </a:lnTo>
                <a:lnTo>
                  <a:pt x="120000" y="6323"/>
                </a:lnTo>
                <a:lnTo>
                  <a:pt x="120000" y="5270"/>
                </a:lnTo>
                <a:lnTo>
                  <a:pt x="119470" y="4348"/>
                </a:lnTo>
                <a:lnTo>
                  <a:pt x="118940" y="3688"/>
                </a:lnTo>
                <a:lnTo>
                  <a:pt x="117885" y="2899"/>
                </a:lnTo>
                <a:lnTo>
                  <a:pt x="116561" y="2373"/>
                </a:lnTo>
                <a:lnTo>
                  <a:pt x="114977" y="1977"/>
                </a:lnTo>
                <a:lnTo>
                  <a:pt x="113127" y="1581"/>
                </a:lnTo>
                <a:lnTo>
                  <a:pt x="111013" y="1319"/>
                </a:lnTo>
                <a:lnTo>
                  <a:pt x="107575" y="1055"/>
                </a:lnTo>
                <a:lnTo>
                  <a:pt x="102817" y="791"/>
                </a:lnTo>
                <a:lnTo>
                  <a:pt x="89866" y="395"/>
                </a:lnTo>
                <a:lnTo>
                  <a:pt x="74801" y="133"/>
                </a:lnTo>
                <a:lnTo>
                  <a:pt x="60001" y="1"/>
                </a:lnTo>
                <a:close/>
              </a:path>
            </a:pathLst>
          </a:custGeom>
          <a:solidFill>
            <a:srgbClr val="22222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15" name="Shape 215"/>
          <p:cNvSpPr/>
          <p:nvPr/>
        </p:nvSpPr>
        <p:spPr>
          <a:xfrm>
            <a:off x="6213195" y="201158"/>
            <a:ext cx="2362800" cy="4741200"/>
          </a:xfrm>
          <a:custGeom>
            <a:pathLst>
              <a:path extrusionOk="0" h="120000" w="120000">
                <a:moveTo>
                  <a:pt x="20091" y="5006"/>
                </a:moveTo>
                <a:lnTo>
                  <a:pt x="20617" y="5138"/>
                </a:lnTo>
                <a:lnTo>
                  <a:pt x="20881" y="5402"/>
                </a:lnTo>
                <a:lnTo>
                  <a:pt x="20881" y="5666"/>
                </a:lnTo>
                <a:lnTo>
                  <a:pt x="20881" y="5928"/>
                </a:lnTo>
                <a:lnTo>
                  <a:pt x="20617" y="6192"/>
                </a:lnTo>
                <a:lnTo>
                  <a:pt x="20091" y="6323"/>
                </a:lnTo>
                <a:lnTo>
                  <a:pt x="19032" y="6323"/>
                </a:lnTo>
                <a:lnTo>
                  <a:pt x="18502" y="6192"/>
                </a:lnTo>
                <a:lnTo>
                  <a:pt x="18238" y="5928"/>
                </a:lnTo>
                <a:lnTo>
                  <a:pt x="18238" y="5666"/>
                </a:lnTo>
                <a:lnTo>
                  <a:pt x="18238" y="5402"/>
                </a:lnTo>
                <a:lnTo>
                  <a:pt x="18502" y="5138"/>
                </a:lnTo>
                <a:lnTo>
                  <a:pt x="19032" y="5006"/>
                </a:lnTo>
                <a:close/>
                <a:moveTo>
                  <a:pt x="60001" y="4348"/>
                </a:moveTo>
                <a:lnTo>
                  <a:pt x="61057" y="4480"/>
                </a:lnTo>
                <a:lnTo>
                  <a:pt x="61851" y="4742"/>
                </a:lnTo>
                <a:lnTo>
                  <a:pt x="62380" y="5138"/>
                </a:lnTo>
                <a:lnTo>
                  <a:pt x="62641" y="5666"/>
                </a:lnTo>
                <a:lnTo>
                  <a:pt x="62380" y="6192"/>
                </a:lnTo>
                <a:lnTo>
                  <a:pt x="61851" y="6587"/>
                </a:lnTo>
                <a:lnTo>
                  <a:pt x="61057" y="6851"/>
                </a:lnTo>
                <a:lnTo>
                  <a:pt x="60001" y="6981"/>
                </a:lnTo>
                <a:lnTo>
                  <a:pt x="58942" y="6851"/>
                </a:lnTo>
                <a:lnTo>
                  <a:pt x="58148" y="6587"/>
                </a:lnTo>
                <a:lnTo>
                  <a:pt x="57622" y="6192"/>
                </a:lnTo>
                <a:lnTo>
                  <a:pt x="57358" y="5666"/>
                </a:lnTo>
                <a:lnTo>
                  <a:pt x="57622" y="5138"/>
                </a:lnTo>
                <a:lnTo>
                  <a:pt x="58148" y="4742"/>
                </a:lnTo>
                <a:lnTo>
                  <a:pt x="58942" y="4480"/>
                </a:lnTo>
                <a:lnTo>
                  <a:pt x="60001" y="4348"/>
                </a:lnTo>
                <a:close/>
                <a:moveTo>
                  <a:pt x="114447" y="10144"/>
                </a:moveTo>
                <a:lnTo>
                  <a:pt x="114712" y="10276"/>
                </a:lnTo>
                <a:lnTo>
                  <a:pt x="114712" y="106432"/>
                </a:lnTo>
                <a:lnTo>
                  <a:pt x="5552" y="106432"/>
                </a:lnTo>
                <a:lnTo>
                  <a:pt x="5552" y="10276"/>
                </a:lnTo>
                <a:lnTo>
                  <a:pt x="5817" y="10144"/>
                </a:lnTo>
                <a:close/>
                <a:moveTo>
                  <a:pt x="60001" y="1055"/>
                </a:moveTo>
                <a:lnTo>
                  <a:pt x="74537" y="1187"/>
                </a:lnTo>
                <a:lnTo>
                  <a:pt x="89601" y="1449"/>
                </a:lnTo>
                <a:lnTo>
                  <a:pt x="102556" y="1845"/>
                </a:lnTo>
                <a:lnTo>
                  <a:pt x="107310" y="2109"/>
                </a:lnTo>
                <a:lnTo>
                  <a:pt x="107310" y="2109"/>
                </a:lnTo>
                <a:lnTo>
                  <a:pt x="102556" y="1977"/>
                </a:lnTo>
                <a:lnTo>
                  <a:pt x="89601" y="1581"/>
                </a:lnTo>
                <a:lnTo>
                  <a:pt x="74537" y="1319"/>
                </a:lnTo>
                <a:lnTo>
                  <a:pt x="60001" y="1187"/>
                </a:lnTo>
                <a:lnTo>
                  <a:pt x="45462" y="1319"/>
                </a:lnTo>
                <a:lnTo>
                  <a:pt x="30398" y="1581"/>
                </a:lnTo>
                <a:lnTo>
                  <a:pt x="17447" y="1977"/>
                </a:lnTo>
                <a:lnTo>
                  <a:pt x="12689" y="2109"/>
                </a:lnTo>
                <a:lnTo>
                  <a:pt x="9516" y="2373"/>
                </a:lnTo>
                <a:lnTo>
                  <a:pt x="7666" y="2635"/>
                </a:lnTo>
                <a:lnTo>
                  <a:pt x="6346" y="2899"/>
                </a:lnTo>
                <a:lnTo>
                  <a:pt x="5022" y="3294"/>
                </a:lnTo>
                <a:lnTo>
                  <a:pt x="3967" y="3688"/>
                </a:lnTo>
                <a:lnTo>
                  <a:pt x="3173" y="4216"/>
                </a:lnTo>
                <a:lnTo>
                  <a:pt x="2643" y="4742"/>
                </a:lnTo>
                <a:lnTo>
                  <a:pt x="2118" y="5534"/>
                </a:lnTo>
                <a:lnTo>
                  <a:pt x="2118" y="6323"/>
                </a:lnTo>
                <a:lnTo>
                  <a:pt x="2118" y="113150"/>
                </a:lnTo>
                <a:lnTo>
                  <a:pt x="2118" y="113939"/>
                </a:lnTo>
                <a:lnTo>
                  <a:pt x="1853" y="113150"/>
                </a:lnTo>
                <a:lnTo>
                  <a:pt x="1853" y="6323"/>
                </a:lnTo>
                <a:lnTo>
                  <a:pt x="2118" y="5402"/>
                </a:lnTo>
                <a:lnTo>
                  <a:pt x="2382" y="4742"/>
                </a:lnTo>
                <a:lnTo>
                  <a:pt x="2908" y="4084"/>
                </a:lnTo>
                <a:lnTo>
                  <a:pt x="3702" y="3558"/>
                </a:lnTo>
                <a:lnTo>
                  <a:pt x="4758" y="3162"/>
                </a:lnTo>
                <a:lnTo>
                  <a:pt x="6081" y="2767"/>
                </a:lnTo>
                <a:lnTo>
                  <a:pt x="7666" y="2503"/>
                </a:lnTo>
                <a:lnTo>
                  <a:pt x="9516" y="2241"/>
                </a:lnTo>
                <a:lnTo>
                  <a:pt x="12689" y="2109"/>
                </a:lnTo>
                <a:lnTo>
                  <a:pt x="17447" y="1845"/>
                </a:lnTo>
                <a:lnTo>
                  <a:pt x="30398" y="1449"/>
                </a:lnTo>
                <a:lnTo>
                  <a:pt x="45462" y="1187"/>
                </a:lnTo>
                <a:lnTo>
                  <a:pt x="60001" y="1055"/>
                </a:lnTo>
                <a:close/>
                <a:moveTo>
                  <a:pt x="107310" y="2109"/>
                </a:moveTo>
                <a:lnTo>
                  <a:pt x="110483" y="2241"/>
                </a:lnTo>
                <a:lnTo>
                  <a:pt x="112333" y="2503"/>
                </a:lnTo>
                <a:lnTo>
                  <a:pt x="113918" y="2767"/>
                </a:lnTo>
                <a:lnTo>
                  <a:pt x="115241" y="3162"/>
                </a:lnTo>
                <a:lnTo>
                  <a:pt x="116297" y="3558"/>
                </a:lnTo>
                <a:lnTo>
                  <a:pt x="117091" y="4084"/>
                </a:lnTo>
                <a:lnTo>
                  <a:pt x="117620" y="4742"/>
                </a:lnTo>
                <a:lnTo>
                  <a:pt x="117885" y="5402"/>
                </a:lnTo>
                <a:lnTo>
                  <a:pt x="118150" y="6323"/>
                </a:lnTo>
                <a:lnTo>
                  <a:pt x="118150" y="113150"/>
                </a:lnTo>
                <a:lnTo>
                  <a:pt x="117885" y="113939"/>
                </a:lnTo>
                <a:lnTo>
                  <a:pt x="117620" y="114729"/>
                </a:lnTo>
                <a:lnTo>
                  <a:pt x="117091" y="115389"/>
                </a:lnTo>
                <a:lnTo>
                  <a:pt x="116297" y="115915"/>
                </a:lnTo>
                <a:lnTo>
                  <a:pt x="115241" y="116443"/>
                </a:lnTo>
                <a:lnTo>
                  <a:pt x="113918" y="116707"/>
                </a:lnTo>
                <a:lnTo>
                  <a:pt x="112333" y="117100"/>
                </a:lnTo>
                <a:lnTo>
                  <a:pt x="110483" y="117232"/>
                </a:lnTo>
                <a:lnTo>
                  <a:pt x="104140" y="117760"/>
                </a:lnTo>
                <a:lnTo>
                  <a:pt x="93040" y="118286"/>
                </a:lnTo>
                <a:lnTo>
                  <a:pt x="86167" y="118550"/>
                </a:lnTo>
                <a:lnTo>
                  <a:pt x="78236" y="118814"/>
                </a:lnTo>
                <a:lnTo>
                  <a:pt x="69514" y="118946"/>
                </a:lnTo>
                <a:lnTo>
                  <a:pt x="50485" y="118946"/>
                </a:lnTo>
                <a:lnTo>
                  <a:pt x="41763" y="118814"/>
                </a:lnTo>
                <a:lnTo>
                  <a:pt x="33832" y="118550"/>
                </a:lnTo>
                <a:lnTo>
                  <a:pt x="26959" y="118286"/>
                </a:lnTo>
                <a:lnTo>
                  <a:pt x="15859" y="117760"/>
                </a:lnTo>
                <a:lnTo>
                  <a:pt x="9516" y="117232"/>
                </a:lnTo>
                <a:lnTo>
                  <a:pt x="7666" y="117100"/>
                </a:lnTo>
                <a:lnTo>
                  <a:pt x="6081" y="116707"/>
                </a:lnTo>
                <a:lnTo>
                  <a:pt x="5022" y="116443"/>
                </a:lnTo>
                <a:lnTo>
                  <a:pt x="3702" y="115915"/>
                </a:lnTo>
                <a:lnTo>
                  <a:pt x="2908" y="115389"/>
                </a:lnTo>
                <a:lnTo>
                  <a:pt x="2382" y="114729"/>
                </a:lnTo>
                <a:lnTo>
                  <a:pt x="2118" y="113939"/>
                </a:lnTo>
                <a:lnTo>
                  <a:pt x="2118" y="113939"/>
                </a:lnTo>
                <a:lnTo>
                  <a:pt x="2643" y="114729"/>
                </a:lnTo>
                <a:lnTo>
                  <a:pt x="3173" y="115257"/>
                </a:lnTo>
                <a:lnTo>
                  <a:pt x="3967" y="115785"/>
                </a:lnTo>
                <a:lnTo>
                  <a:pt x="5022" y="116311"/>
                </a:lnTo>
                <a:lnTo>
                  <a:pt x="6346" y="116707"/>
                </a:lnTo>
                <a:lnTo>
                  <a:pt x="7931" y="116969"/>
                </a:lnTo>
                <a:lnTo>
                  <a:pt x="9516" y="117232"/>
                </a:lnTo>
                <a:lnTo>
                  <a:pt x="15859" y="117628"/>
                </a:lnTo>
                <a:lnTo>
                  <a:pt x="26959" y="118154"/>
                </a:lnTo>
                <a:lnTo>
                  <a:pt x="33832" y="118418"/>
                </a:lnTo>
                <a:lnTo>
                  <a:pt x="41763" y="118682"/>
                </a:lnTo>
                <a:lnTo>
                  <a:pt x="50485" y="118814"/>
                </a:lnTo>
                <a:lnTo>
                  <a:pt x="69514" y="118814"/>
                </a:lnTo>
                <a:lnTo>
                  <a:pt x="78236" y="118682"/>
                </a:lnTo>
                <a:lnTo>
                  <a:pt x="86167" y="118418"/>
                </a:lnTo>
                <a:lnTo>
                  <a:pt x="93040" y="118154"/>
                </a:lnTo>
                <a:lnTo>
                  <a:pt x="104140" y="117628"/>
                </a:lnTo>
                <a:lnTo>
                  <a:pt x="110483" y="117232"/>
                </a:lnTo>
                <a:lnTo>
                  <a:pt x="112333" y="116969"/>
                </a:lnTo>
                <a:lnTo>
                  <a:pt x="113657" y="116707"/>
                </a:lnTo>
                <a:lnTo>
                  <a:pt x="114977" y="116311"/>
                </a:lnTo>
                <a:lnTo>
                  <a:pt x="116032" y="115785"/>
                </a:lnTo>
                <a:lnTo>
                  <a:pt x="116826" y="115257"/>
                </a:lnTo>
                <a:lnTo>
                  <a:pt x="117356" y="114729"/>
                </a:lnTo>
                <a:lnTo>
                  <a:pt x="117885" y="113939"/>
                </a:lnTo>
                <a:lnTo>
                  <a:pt x="117885" y="113150"/>
                </a:lnTo>
                <a:lnTo>
                  <a:pt x="117885" y="6323"/>
                </a:lnTo>
                <a:lnTo>
                  <a:pt x="117885" y="5534"/>
                </a:lnTo>
                <a:lnTo>
                  <a:pt x="117356" y="4742"/>
                </a:lnTo>
                <a:lnTo>
                  <a:pt x="116826" y="4216"/>
                </a:lnTo>
                <a:lnTo>
                  <a:pt x="116032" y="3688"/>
                </a:lnTo>
                <a:lnTo>
                  <a:pt x="114977" y="3294"/>
                </a:lnTo>
                <a:lnTo>
                  <a:pt x="113657" y="2899"/>
                </a:lnTo>
                <a:lnTo>
                  <a:pt x="112333" y="2635"/>
                </a:lnTo>
                <a:lnTo>
                  <a:pt x="110483" y="2373"/>
                </a:lnTo>
                <a:lnTo>
                  <a:pt x="107310" y="2109"/>
                </a:lnTo>
                <a:close/>
                <a:moveTo>
                  <a:pt x="60001" y="1"/>
                </a:moveTo>
                <a:lnTo>
                  <a:pt x="45198" y="133"/>
                </a:lnTo>
                <a:lnTo>
                  <a:pt x="30133" y="395"/>
                </a:lnTo>
                <a:lnTo>
                  <a:pt x="17182" y="791"/>
                </a:lnTo>
                <a:lnTo>
                  <a:pt x="12424" y="1055"/>
                </a:lnTo>
                <a:lnTo>
                  <a:pt x="8990" y="1319"/>
                </a:lnTo>
                <a:lnTo>
                  <a:pt x="6872" y="1581"/>
                </a:lnTo>
                <a:lnTo>
                  <a:pt x="5022" y="1977"/>
                </a:lnTo>
                <a:lnTo>
                  <a:pt x="3438" y="2373"/>
                </a:lnTo>
                <a:lnTo>
                  <a:pt x="2118" y="2899"/>
                </a:lnTo>
                <a:lnTo>
                  <a:pt x="1323" y="3688"/>
                </a:lnTo>
                <a:lnTo>
                  <a:pt x="529" y="4348"/>
                </a:lnTo>
                <a:lnTo>
                  <a:pt x="3" y="5270"/>
                </a:lnTo>
                <a:lnTo>
                  <a:pt x="3" y="6323"/>
                </a:lnTo>
                <a:lnTo>
                  <a:pt x="3" y="113150"/>
                </a:lnTo>
                <a:lnTo>
                  <a:pt x="3" y="114203"/>
                </a:lnTo>
                <a:lnTo>
                  <a:pt x="529" y="114993"/>
                </a:lnTo>
                <a:lnTo>
                  <a:pt x="1323" y="115915"/>
                </a:lnTo>
                <a:lnTo>
                  <a:pt x="2382" y="116575"/>
                </a:lnTo>
                <a:lnTo>
                  <a:pt x="3702" y="117100"/>
                </a:lnTo>
                <a:lnTo>
                  <a:pt x="5287" y="117628"/>
                </a:lnTo>
                <a:lnTo>
                  <a:pt x="7137" y="118024"/>
                </a:lnTo>
                <a:lnTo>
                  <a:pt x="8990" y="118286"/>
                </a:lnTo>
                <a:lnTo>
                  <a:pt x="15598" y="118682"/>
                </a:lnTo>
                <a:lnTo>
                  <a:pt x="26699" y="119340"/>
                </a:lnTo>
                <a:lnTo>
                  <a:pt x="33832" y="119604"/>
                </a:lnTo>
                <a:lnTo>
                  <a:pt x="41763" y="119736"/>
                </a:lnTo>
                <a:lnTo>
                  <a:pt x="50485" y="119868"/>
                </a:lnTo>
                <a:lnTo>
                  <a:pt x="60001" y="120000"/>
                </a:lnTo>
                <a:lnTo>
                  <a:pt x="69514" y="119868"/>
                </a:lnTo>
                <a:lnTo>
                  <a:pt x="78236" y="119736"/>
                </a:lnTo>
                <a:lnTo>
                  <a:pt x="86167" y="119604"/>
                </a:lnTo>
                <a:lnTo>
                  <a:pt x="93304" y="119340"/>
                </a:lnTo>
                <a:lnTo>
                  <a:pt x="104405" y="118682"/>
                </a:lnTo>
                <a:lnTo>
                  <a:pt x="111013" y="118286"/>
                </a:lnTo>
                <a:lnTo>
                  <a:pt x="112862" y="118024"/>
                </a:lnTo>
                <a:lnTo>
                  <a:pt x="114712" y="117628"/>
                </a:lnTo>
                <a:lnTo>
                  <a:pt x="116297" y="117100"/>
                </a:lnTo>
                <a:lnTo>
                  <a:pt x="117620" y="116575"/>
                </a:lnTo>
                <a:lnTo>
                  <a:pt x="118676" y="115915"/>
                </a:lnTo>
                <a:lnTo>
                  <a:pt x="119470" y="114993"/>
                </a:lnTo>
                <a:lnTo>
                  <a:pt x="120000" y="114203"/>
                </a:lnTo>
                <a:lnTo>
                  <a:pt x="120000" y="113150"/>
                </a:lnTo>
                <a:lnTo>
                  <a:pt x="120000" y="6323"/>
                </a:lnTo>
                <a:lnTo>
                  <a:pt x="120000" y="5270"/>
                </a:lnTo>
                <a:lnTo>
                  <a:pt x="119470" y="4348"/>
                </a:lnTo>
                <a:lnTo>
                  <a:pt x="118940" y="3688"/>
                </a:lnTo>
                <a:lnTo>
                  <a:pt x="117885" y="2899"/>
                </a:lnTo>
                <a:lnTo>
                  <a:pt x="116561" y="2373"/>
                </a:lnTo>
                <a:lnTo>
                  <a:pt x="114977" y="1977"/>
                </a:lnTo>
                <a:lnTo>
                  <a:pt x="113127" y="1581"/>
                </a:lnTo>
                <a:lnTo>
                  <a:pt x="111013" y="1319"/>
                </a:lnTo>
                <a:lnTo>
                  <a:pt x="107575" y="1055"/>
                </a:lnTo>
                <a:lnTo>
                  <a:pt x="102817" y="791"/>
                </a:lnTo>
                <a:lnTo>
                  <a:pt x="89866" y="395"/>
                </a:lnTo>
                <a:lnTo>
                  <a:pt x="74801" y="133"/>
                </a:lnTo>
                <a:lnTo>
                  <a:pt x="60001" y="1"/>
                </a:lnTo>
                <a:close/>
              </a:path>
            </a:pathLst>
          </a:custGeom>
          <a:solidFill>
            <a:srgbClr val="22222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216" name="Shape 216"/>
          <p:cNvPicPr preferRelativeResize="0"/>
          <p:nvPr/>
        </p:nvPicPr>
        <p:blipFill>
          <a:blip r:embed="rId4">
            <a:alphaModFix/>
          </a:blip>
          <a:stretch>
            <a:fillRect/>
          </a:stretch>
        </p:blipFill>
        <p:spPr>
          <a:xfrm>
            <a:off x="6291625" y="439575"/>
            <a:ext cx="2205950" cy="3992175"/>
          </a:xfrm>
          <a:prstGeom prst="rect">
            <a:avLst/>
          </a:prstGeom>
          <a:noFill/>
          <a:ln>
            <a:noFill/>
          </a:ln>
        </p:spPr>
      </p:pic>
      <p:pic>
        <p:nvPicPr>
          <p:cNvPr id="217" name="Shape 217"/>
          <p:cNvPicPr preferRelativeResize="0"/>
          <p:nvPr/>
        </p:nvPicPr>
        <p:blipFill>
          <a:blip r:embed="rId5">
            <a:alphaModFix/>
          </a:blip>
          <a:stretch>
            <a:fillRect/>
          </a:stretch>
        </p:blipFill>
        <p:spPr>
          <a:xfrm>
            <a:off x="3250550" y="477300"/>
            <a:ext cx="2205951" cy="3992176"/>
          </a:xfrm>
          <a:prstGeom prst="rect">
            <a:avLst/>
          </a:prstGeom>
          <a:noFill/>
          <a:ln>
            <a:noFill/>
          </a:ln>
        </p:spPr>
      </p:pic>
      <p:pic>
        <p:nvPicPr>
          <p:cNvPr id="218" name="Shape 218"/>
          <p:cNvPicPr preferRelativeResize="0"/>
          <p:nvPr/>
        </p:nvPicPr>
        <p:blipFill>
          <a:blip r:embed="rId6">
            <a:alphaModFix/>
          </a:blip>
          <a:stretch>
            <a:fillRect/>
          </a:stretch>
        </p:blipFill>
        <p:spPr>
          <a:xfrm>
            <a:off x="366250" y="493818"/>
            <a:ext cx="2205950" cy="393793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pic>
        <p:nvPicPr>
          <p:cNvPr descr="A Singapore Airlines Boeing ..." id="223" name="Shape 223"/>
          <p:cNvPicPr preferRelativeResize="0"/>
          <p:nvPr/>
        </p:nvPicPr>
        <p:blipFill>
          <a:blip r:embed="rId3">
            <a:alphaModFix/>
          </a:blip>
          <a:stretch>
            <a:fillRect/>
          </a:stretch>
        </p:blipFill>
        <p:spPr>
          <a:xfrm>
            <a:off x="0" y="-1"/>
            <a:ext cx="9143998" cy="5143501"/>
          </a:xfrm>
          <a:prstGeom prst="rect">
            <a:avLst/>
          </a:prstGeom>
          <a:noFill/>
          <a:ln>
            <a:noFill/>
          </a:ln>
        </p:spPr>
      </p:pic>
      <p:sp>
        <p:nvSpPr>
          <p:cNvPr id="224" name="Shape 224"/>
          <p:cNvSpPr txBox="1"/>
          <p:nvPr>
            <p:ph type="ctrTitle"/>
          </p:nvPr>
        </p:nvSpPr>
        <p:spPr>
          <a:xfrm>
            <a:off x="0" y="645125"/>
            <a:ext cx="4011000" cy="504000"/>
          </a:xfrm>
          <a:prstGeom prst="rect">
            <a:avLst/>
          </a:prstGeom>
          <a:solidFill>
            <a:srgbClr val="FFFFFF">
              <a:alpha val="70770"/>
            </a:srgbClr>
          </a:solidFill>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0055AA"/>
                </a:solidFill>
              </a:rPr>
              <a:t>Business Value For SIA</a:t>
            </a:r>
            <a:endParaRPr sz="2400">
              <a:solidFill>
                <a:srgbClr val="0055AA"/>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pic>
        <p:nvPicPr>
          <p:cNvPr descr="A Singapore Airlines Boeing ..." id="229" name="Shape 229"/>
          <p:cNvPicPr preferRelativeResize="0"/>
          <p:nvPr/>
        </p:nvPicPr>
        <p:blipFill>
          <a:blip r:embed="rId3">
            <a:alphaModFix amt="17000"/>
          </a:blip>
          <a:stretch>
            <a:fillRect/>
          </a:stretch>
        </p:blipFill>
        <p:spPr>
          <a:xfrm>
            <a:off x="0" y="-1"/>
            <a:ext cx="9143998" cy="5143501"/>
          </a:xfrm>
          <a:prstGeom prst="rect">
            <a:avLst/>
          </a:prstGeom>
          <a:noFill/>
          <a:ln>
            <a:noFill/>
          </a:ln>
        </p:spPr>
      </p:pic>
      <p:sp>
        <p:nvSpPr>
          <p:cNvPr id="230" name="Shape 230"/>
          <p:cNvSpPr txBox="1"/>
          <p:nvPr>
            <p:ph idx="1" type="subTitle"/>
          </p:nvPr>
        </p:nvSpPr>
        <p:spPr>
          <a:xfrm>
            <a:off x="311700" y="370500"/>
            <a:ext cx="8520600" cy="39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55AA"/>
                </a:solidFill>
              </a:rPr>
              <a:t>‘My Journey’ provides a seamless travel experience, that not only minimises passenger flight errors, but also delights them </a:t>
            </a:r>
            <a:r>
              <a:rPr lang="en" sz="2400">
                <a:solidFill>
                  <a:srgbClr val="0055AA"/>
                </a:solidFill>
              </a:rPr>
              <a:t>with new service experiences </a:t>
            </a:r>
            <a:r>
              <a:rPr lang="en" sz="2400">
                <a:solidFill>
                  <a:srgbClr val="0055AA"/>
                </a:solidFill>
              </a:rPr>
              <a:t>and ease </a:t>
            </a:r>
            <a:r>
              <a:rPr lang="en" sz="2400">
                <a:solidFill>
                  <a:srgbClr val="0055AA"/>
                </a:solidFill>
              </a:rPr>
              <a:t>of </a:t>
            </a:r>
            <a:r>
              <a:rPr lang="en" sz="2400">
                <a:solidFill>
                  <a:srgbClr val="0055AA"/>
                </a:solidFill>
              </a:rPr>
              <a:t>navigation. </a:t>
            </a:r>
            <a:endParaRPr sz="1800">
              <a:solidFill>
                <a:srgbClr val="0055AA"/>
              </a:solidFill>
            </a:endParaRPr>
          </a:p>
          <a:p>
            <a:pPr indent="0" lvl="0" marL="0" rtl="0" algn="l">
              <a:spcBef>
                <a:spcPts val="0"/>
              </a:spcBef>
              <a:spcAft>
                <a:spcPts val="0"/>
              </a:spcAft>
              <a:buNone/>
            </a:pPr>
            <a:r>
              <a:t/>
            </a:r>
            <a:endParaRPr sz="1800">
              <a:solidFill>
                <a:srgbClr val="0055AA"/>
              </a:solidFill>
            </a:endParaRPr>
          </a:p>
          <a:p>
            <a:pPr indent="-342900" lvl="0" marL="457200" rtl="0" algn="l">
              <a:spcBef>
                <a:spcPts val="0"/>
              </a:spcBef>
              <a:spcAft>
                <a:spcPts val="0"/>
              </a:spcAft>
              <a:buClr>
                <a:srgbClr val="0055AA"/>
              </a:buClr>
              <a:buSzPts val="1800"/>
              <a:buChar char="●"/>
            </a:pPr>
            <a:r>
              <a:rPr lang="en" sz="1800">
                <a:solidFill>
                  <a:srgbClr val="0055AA"/>
                </a:solidFill>
              </a:rPr>
              <a:t>This reaffirming SIA’s commitment to customer service and ‘the lengths it goes to’</a:t>
            </a:r>
            <a:endParaRPr sz="1800">
              <a:solidFill>
                <a:srgbClr val="0055AA"/>
              </a:solidFill>
            </a:endParaRPr>
          </a:p>
          <a:p>
            <a:pPr indent="0" lvl="0" marL="0" rtl="0" algn="l">
              <a:spcBef>
                <a:spcPts val="0"/>
              </a:spcBef>
              <a:spcAft>
                <a:spcPts val="0"/>
              </a:spcAft>
              <a:buNone/>
            </a:pPr>
            <a:r>
              <a:t/>
            </a:r>
            <a:endParaRPr sz="1800">
              <a:solidFill>
                <a:srgbClr val="0055AA"/>
              </a:solidFill>
            </a:endParaRPr>
          </a:p>
          <a:p>
            <a:pPr indent="-342900" lvl="0" marL="457200" rtl="0" algn="l">
              <a:spcBef>
                <a:spcPts val="0"/>
              </a:spcBef>
              <a:spcAft>
                <a:spcPts val="0"/>
              </a:spcAft>
              <a:buClr>
                <a:srgbClr val="0055AA"/>
              </a:buClr>
              <a:buSzPts val="1800"/>
              <a:buChar char="●"/>
            </a:pPr>
            <a:r>
              <a:rPr lang="en" sz="1800">
                <a:solidFill>
                  <a:srgbClr val="0055AA"/>
                </a:solidFill>
              </a:rPr>
              <a:t>There are currently very few other airlines which provide digital complementary flight services for their passengers, </a:t>
            </a:r>
            <a:r>
              <a:rPr lang="en" sz="1800">
                <a:solidFill>
                  <a:srgbClr val="0055AA"/>
                </a:solidFill>
              </a:rPr>
              <a:t>which means </a:t>
            </a:r>
            <a:r>
              <a:rPr lang="en" sz="1800">
                <a:solidFill>
                  <a:srgbClr val="0055AA"/>
                </a:solidFill>
              </a:rPr>
              <a:t>strengthening SIA’s market leadership </a:t>
            </a:r>
            <a:endParaRPr sz="1800">
              <a:solidFill>
                <a:srgbClr val="0055AA"/>
              </a:solidFill>
            </a:endParaRPr>
          </a:p>
          <a:p>
            <a:pPr indent="0" lvl="0" marL="0" rtl="0" algn="l">
              <a:spcBef>
                <a:spcPts val="0"/>
              </a:spcBef>
              <a:spcAft>
                <a:spcPts val="0"/>
              </a:spcAft>
              <a:buNone/>
            </a:pPr>
            <a:r>
              <a:t/>
            </a:r>
            <a:endParaRPr sz="1800">
              <a:solidFill>
                <a:srgbClr val="0055AA"/>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pic>
        <p:nvPicPr>
          <p:cNvPr descr="A Singapore Airlines Boeing ..." id="235" name="Shape 235"/>
          <p:cNvPicPr preferRelativeResize="0"/>
          <p:nvPr/>
        </p:nvPicPr>
        <p:blipFill>
          <a:blip r:embed="rId3">
            <a:alphaModFix amt="15000"/>
          </a:blip>
          <a:stretch>
            <a:fillRect/>
          </a:stretch>
        </p:blipFill>
        <p:spPr>
          <a:xfrm>
            <a:off x="0" y="-1"/>
            <a:ext cx="9143998" cy="5143501"/>
          </a:xfrm>
          <a:prstGeom prst="rect">
            <a:avLst/>
          </a:prstGeom>
          <a:noFill/>
          <a:ln>
            <a:noFill/>
          </a:ln>
        </p:spPr>
      </p:pic>
      <p:sp>
        <p:nvSpPr>
          <p:cNvPr id="236" name="Shape 236"/>
          <p:cNvSpPr txBox="1"/>
          <p:nvPr>
            <p:ph type="ctrTitle"/>
          </p:nvPr>
        </p:nvSpPr>
        <p:spPr>
          <a:xfrm>
            <a:off x="311700" y="350625"/>
            <a:ext cx="8520600" cy="91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sz="2400">
              <a:solidFill>
                <a:srgbClr val="0055AA"/>
              </a:solidFill>
              <a:latin typeface="Roboto"/>
              <a:ea typeface="Roboto"/>
              <a:cs typeface="Roboto"/>
              <a:sym typeface="Roboto"/>
            </a:endParaRPr>
          </a:p>
          <a:p>
            <a:pPr indent="0" lvl="0" marL="0" rtl="0" algn="l">
              <a:spcBef>
                <a:spcPts val="0"/>
              </a:spcBef>
              <a:spcAft>
                <a:spcPts val="0"/>
              </a:spcAft>
              <a:buNone/>
            </a:pPr>
            <a:r>
              <a:rPr lang="en" sz="2400">
                <a:solidFill>
                  <a:srgbClr val="0055AA"/>
                </a:solidFill>
                <a:latin typeface="Roboto"/>
                <a:ea typeface="Roboto"/>
                <a:cs typeface="Roboto"/>
                <a:sym typeface="Roboto"/>
              </a:rPr>
              <a:t>‘My Journey’ gives SIA the potential to generate </a:t>
            </a:r>
            <a:r>
              <a:rPr lang="en" sz="2400">
                <a:solidFill>
                  <a:srgbClr val="0055AA"/>
                </a:solidFill>
                <a:latin typeface="Roboto"/>
                <a:ea typeface="Roboto"/>
                <a:cs typeface="Roboto"/>
                <a:sym typeface="Roboto"/>
              </a:rPr>
              <a:t>new revenue streams via context-based advertising and new retail partners</a:t>
            </a:r>
            <a:endParaRPr sz="2400">
              <a:solidFill>
                <a:srgbClr val="0055AA"/>
              </a:solidFill>
            </a:endParaRPr>
          </a:p>
        </p:txBody>
      </p:sp>
      <p:sp>
        <p:nvSpPr>
          <p:cNvPr id="237" name="Shape 237"/>
          <p:cNvSpPr txBox="1"/>
          <p:nvPr>
            <p:ph idx="1" type="subTitle"/>
          </p:nvPr>
        </p:nvSpPr>
        <p:spPr>
          <a:xfrm>
            <a:off x="311700" y="1458550"/>
            <a:ext cx="8520600" cy="3113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55AA"/>
              </a:buClr>
              <a:buSzPts val="1800"/>
              <a:buChar char="●"/>
            </a:pPr>
            <a:r>
              <a:rPr lang="en" sz="1800">
                <a:solidFill>
                  <a:srgbClr val="0055AA"/>
                </a:solidFill>
                <a:latin typeface="Roboto"/>
                <a:ea typeface="Roboto"/>
                <a:cs typeface="Roboto"/>
                <a:sym typeface="Roboto"/>
              </a:rPr>
              <a:t>In alignment with its portfolio strategy, SIA can transition from owning a group of airfleets, to a complete ecosystem, where it communicates with passengers and provides solutions to their needs in real-time.</a:t>
            </a:r>
            <a:endParaRPr sz="1800">
              <a:solidFill>
                <a:srgbClr val="0055AA"/>
              </a:solidFill>
              <a:latin typeface="Roboto"/>
              <a:ea typeface="Roboto"/>
              <a:cs typeface="Roboto"/>
              <a:sym typeface="Roboto"/>
            </a:endParaRPr>
          </a:p>
          <a:p>
            <a:pPr indent="0" lvl="0" marL="0" rtl="0" algn="l">
              <a:spcBef>
                <a:spcPts val="0"/>
              </a:spcBef>
              <a:spcAft>
                <a:spcPts val="0"/>
              </a:spcAft>
              <a:buNone/>
            </a:pPr>
            <a:r>
              <a:t/>
            </a:r>
            <a:endParaRPr sz="1800">
              <a:solidFill>
                <a:srgbClr val="0055AA"/>
              </a:solidFill>
              <a:latin typeface="Roboto"/>
              <a:ea typeface="Roboto"/>
              <a:cs typeface="Roboto"/>
              <a:sym typeface="Roboto"/>
            </a:endParaRPr>
          </a:p>
          <a:p>
            <a:pPr indent="-342900" lvl="0" marL="457200" rtl="0" algn="l">
              <a:spcBef>
                <a:spcPts val="0"/>
              </a:spcBef>
              <a:spcAft>
                <a:spcPts val="0"/>
              </a:spcAft>
              <a:buClr>
                <a:srgbClr val="0055AA"/>
              </a:buClr>
              <a:buSzPts val="1800"/>
              <a:buChar char="●"/>
            </a:pPr>
            <a:r>
              <a:rPr lang="en" sz="1800">
                <a:solidFill>
                  <a:srgbClr val="0055AA"/>
                </a:solidFill>
                <a:latin typeface="Roboto"/>
                <a:ea typeface="Roboto"/>
                <a:cs typeface="Roboto"/>
                <a:sym typeface="Roboto"/>
              </a:rPr>
              <a:t>One example of doing is by partnering with ‘preferred’ retail outlets and service providers, and feature them on the ‘Explore’ page of the app. The promotions and services featured are  highly relevant to the consumer based on their destination and flight information. SIA can then gain commission from the ad revenues. </a:t>
            </a:r>
            <a:endParaRPr sz="1800">
              <a:solidFill>
                <a:srgbClr val="0055AA"/>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pic>
        <p:nvPicPr>
          <p:cNvPr descr="A Singapore Airlines Boeing ..." id="242" name="Shape 242"/>
          <p:cNvPicPr preferRelativeResize="0"/>
          <p:nvPr/>
        </p:nvPicPr>
        <p:blipFill>
          <a:blip r:embed="rId3">
            <a:alphaModFix amt="17000"/>
          </a:blip>
          <a:stretch>
            <a:fillRect/>
          </a:stretch>
        </p:blipFill>
        <p:spPr>
          <a:xfrm>
            <a:off x="0" y="-1"/>
            <a:ext cx="9143998" cy="5143501"/>
          </a:xfrm>
          <a:prstGeom prst="rect">
            <a:avLst/>
          </a:prstGeom>
          <a:noFill/>
          <a:ln>
            <a:noFill/>
          </a:ln>
        </p:spPr>
      </p:pic>
      <p:sp>
        <p:nvSpPr>
          <p:cNvPr id="243" name="Shape 243"/>
          <p:cNvSpPr txBox="1"/>
          <p:nvPr>
            <p:ph idx="1" type="subTitle"/>
          </p:nvPr>
        </p:nvSpPr>
        <p:spPr>
          <a:xfrm>
            <a:off x="311700" y="337775"/>
            <a:ext cx="8520600" cy="36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55AA"/>
                </a:solidFill>
                <a:latin typeface="Roboto"/>
                <a:ea typeface="Roboto"/>
                <a:cs typeface="Roboto"/>
                <a:sym typeface="Roboto"/>
              </a:rPr>
              <a:t>SIA could Integrate the ‘My Journey’ app with existing customer and crew management systems to further improve dissemination of information during disruption.</a:t>
            </a:r>
            <a:endParaRPr sz="2400">
              <a:solidFill>
                <a:srgbClr val="0055AA"/>
              </a:solidFill>
              <a:latin typeface="Roboto"/>
              <a:ea typeface="Roboto"/>
              <a:cs typeface="Roboto"/>
              <a:sym typeface="Roboto"/>
            </a:endParaRPr>
          </a:p>
          <a:p>
            <a:pPr indent="0" lvl="0" marL="0" rtl="0" algn="l">
              <a:spcBef>
                <a:spcPts val="0"/>
              </a:spcBef>
              <a:spcAft>
                <a:spcPts val="0"/>
              </a:spcAft>
              <a:buNone/>
            </a:pPr>
            <a:r>
              <a:t/>
            </a:r>
            <a:endParaRPr sz="1800">
              <a:solidFill>
                <a:srgbClr val="0055AA"/>
              </a:solidFill>
              <a:latin typeface="Roboto"/>
              <a:ea typeface="Roboto"/>
              <a:cs typeface="Roboto"/>
              <a:sym typeface="Roboto"/>
            </a:endParaRPr>
          </a:p>
          <a:p>
            <a:pPr indent="-342900" lvl="0" marL="457200" rtl="0" algn="l">
              <a:spcBef>
                <a:spcPts val="0"/>
              </a:spcBef>
              <a:spcAft>
                <a:spcPts val="0"/>
              </a:spcAft>
              <a:buClr>
                <a:srgbClr val="0055AA"/>
              </a:buClr>
              <a:buSzPts val="1800"/>
              <a:buFont typeface="Roboto"/>
              <a:buChar char="●"/>
            </a:pPr>
            <a:r>
              <a:rPr lang="en" sz="1800">
                <a:solidFill>
                  <a:srgbClr val="0055AA"/>
                </a:solidFill>
                <a:latin typeface="Roboto"/>
                <a:ea typeface="Roboto"/>
                <a:cs typeface="Roboto"/>
                <a:sym typeface="Roboto"/>
              </a:rPr>
              <a:t>For example, instead of relying purely on service crew during disruptions, SIA can easily add in web links, text messaging service, or even video streaming support, to provide remote, yet high quality, real-time, customer service. </a:t>
            </a:r>
            <a:endParaRPr sz="1800">
              <a:solidFill>
                <a:srgbClr val="0055AA"/>
              </a:solidFill>
              <a:latin typeface="Roboto"/>
              <a:ea typeface="Roboto"/>
              <a:cs typeface="Roboto"/>
              <a:sym typeface="Roboto"/>
            </a:endParaRPr>
          </a:p>
          <a:p>
            <a:pPr indent="0" lvl="0" marL="0" rtl="0" algn="l">
              <a:spcBef>
                <a:spcPts val="0"/>
              </a:spcBef>
              <a:spcAft>
                <a:spcPts val="0"/>
              </a:spcAft>
              <a:buNone/>
            </a:pPr>
            <a:r>
              <a:t/>
            </a:r>
            <a:endParaRPr sz="1800">
              <a:solidFill>
                <a:srgbClr val="0055AA"/>
              </a:solidFill>
              <a:latin typeface="Roboto"/>
              <a:ea typeface="Roboto"/>
              <a:cs typeface="Roboto"/>
              <a:sym typeface="Roboto"/>
            </a:endParaRPr>
          </a:p>
          <a:p>
            <a:pPr indent="-342900" lvl="0" marL="457200" rtl="0" algn="l">
              <a:spcBef>
                <a:spcPts val="0"/>
              </a:spcBef>
              <a:spcAft>
                <a:spcPts val="0"/>
              </a:spcAft>
              <a:buClr>
                <a:srgbClr val="0055AA"/>
              </a:buClr>
              <a:buSzPts val="1800"/>
              <a:buFont typeface="Roboto"/>
              <a:buChar char="●"/>
            </a:pPr>
            <a:r>
              <a:rPr lang="en" sz="1800">
                <a:solidFill>
                  <a:srgbClr val="0055AA"/>
                </a:solidFill>
                <a:latin typeface="Roboto"/>
                <a:ea typeface="Roboto"/>
                <a:cs typeface="Roboto"/>
                <a:sym typeface="Roboto"/>
              </a:rPr>
              <a:t>This can make a big difference in fast-changing environments where incidents like disruptions or schedule changes require crew to act decisively and efficiently. </a:t>
            </a:r>
            <a:endParaRPr sz="1800">
              <a:solidFill>
                <a:srgbClr val="0055AA"/>
              </a:solidFill>
              <a:latin typeface="Roboto"/>
              <a:ea typeface="Roboto"/>
              <a:cs typeface="Roboto"/>
              <a:sym typeface="Roboto"/>
            </a:endParaRPr>
          </a:p>
          <a:p>
            <a:pPr indent="0" lvl="0" marL="0" rtl="0" algn="l">
              <a:spcBef>
                <a:spcPts val="0"/>
              </a:spcBef>
              <a:spcAft>
                <a:spcPts val="0"/>
              </a:spcAft>
              <a:buNone/>
            </a:pPr>
            <a:r>
              <a:t/>
            </a:r>
            <a:endParaRPr sz="1800">
              <a:solidFill>
                <a:srgbClr val="0055AA"/>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Shape 248"/>
          <p:cNvSpPr txBox="1"/>
          <p:nvPr>
            <p:ph type="ctrTitle"/>
          </p:nvPr>
        </p:nvSpPr>
        <p:spPr>
          <a:xfrm>
            <a:off x="-197425" y="1818925"/>
            <a:ext cx="9144000" cy="674700"/>
          </a:xfrm>
          <a:prstGeom prst="rect">
            <a:avLst/>
          </a:prstGeom>
          <a:noFill/>
        </p:spPr>
        <p:txBody>
          <a:bodyPr anchorCtr="0" anchor="b" bIns="91425" lIns="91425" spcFirstLastPara="1" rIns="91425" wrap="square" tIns="91425">
            <a:noAutofit/>
          </a:bodyPr>
          <a:lstStyle/>
          <a:p>
            <a:pPr indent="0" lvl="0" marL="0" rtl="0">
              <a:spcBef>
                <a:spcPts val="0"/>
              </a:spcBef>
              <a:spcAft>
                <a:spcPts val="0"/>
              </a:spcAft>
              <a:buNone/>
            </a:pPr>
            <a:r>
              <a:rPr lang="en" sz="3600">
                <a:solidFill>
                  <a:srgbClr val="EEEECC"/>
                </a:solidFill>
              </a:rPr>
              <a:t>MY JOURNEY APP</a:t>
            </a:r>
            <a:endParaRPr sz="3600">
              <a:solidFill>
                <a:srgbClr val="EEEECC"/>
              </a:solidFill>
            </a:endParaRPr>
          </a:p>
        </p:txBody>
      </p:sp>
      <p:pic>
        <p:nvPicPr>
          <p:cNvPr id="249" name="Shape 249"/>
          <p:cNvPicPr preferRelativeResize="0"/>
          <p:nvPr/>
        </p:nvPicPr>
        <p:blipFill rotWithShape="1">
          <a:blip r:embed="rId3">
            <a:alphaModFix/>
          </a:blip>
          <a:srcRect b="0" l="23588" r="0" t="0"/>
          <a:stretch/>
        </p:blipFill>
        <p:spPr>
          <a:xfrm>
            <a:off x="6951525" y="3285475"/>
            <a:ext cx="2192475" cy="1870576"/>
          </a:xfrm>
          <a:prstGeom prst="rect">
            <a:avLst/>
          </a:prstGeom>
          <a:noFill/>
          <a:ln>
            <a:noFill/>
          </a:ln>
        </p:spPr>
      </p:pic>
      <p:pic>
        <p:nvPicPr>
          <p:cNvPr id="250" name="Shape 250"/>
          <p:cNvPicPr preferRelativeResize="0"/>
          <p:nvPr/>
        </p:nvPicPr>
        <p:blipFill rotWithShape="1">
          <a:blip r:embed="rId4">
            <a:alphaModFix/>
          </a:blip>
          <a:srcRect b="0" l="7179" r="22772" t="0"/>
          <a:stretch/>
        </p:blipFill>
        <p:spPr>
          <a:xfrm>
            <a:off x="2275488" y="3285475"/>
            <a:ext cx="2331563" cy="1870575"/>
          </a:xfrm>
          <a:prstGeom prst="rect">
            <a:avLst/>
          </a:prstGeom>
          <a:noFill/>
          <a:ln>
            <a:noFill/>
          </a:ln>
        </p:spPr>
      </p:pic>
      <p:pic>
        <p:nvPicPr>
          <p:cNvPr descr="File:Mount Shuksan, Picture ..." id="251" name="Shape 251"/>
          <p:cNvPicPr preferRelativeResize="0"/>
          <p:nvPr/>
        </p:nvPicPr>
        <p:blipFill rotWithShape="1">
          <a:blip r:embed="rId5">
            <a:alphaModFix/>
          </a:blip>
          <a:srcRect b="45453" l="0" r="0" t="0"/>
          <a:stretch/>
        </p:blipFill>
        <p:spPr>
          <a:xfrm>
            <a:off x="0" y="0"/>
            <a:ext cx="9144000" cy="3215526"/>
          </a:xfrm>
          <a:prstGeom prst="rect">
            <a:avLst/>
          </a:prstGeom>
          <a:noFill/>
          <a:ln>
            <a:noFill/>
          </a:ln>
        </p:spPr>
      </p:pic>
      <p:pic>
        <p:nvPicPr>
          <p:cNvPr id="252" name="Shape 252"/>
          <p:cNvPicPr preferRelativeResize="0"/>
          <p:nvPr/>
        </p:nvPicPr>
        <p:blipFill rotWithShape="1">
          <a:blip r:embed="rId6">
            <a:alphaModFix/>
          </a:blip>
          <a:srcRect b="0" l="30716" r="8143" t="9739"/>
          <a:stretch/>
        </p:blipFill>
        <p:spPr>
          <a:xfrm>
            <a:off x="0" y="3285475"/>
            <a:ext cx="2192474" cy="1870576"/>
          </a:xfrm>
          <a:prstGeom prst="rect">
            <a:avLst/>
          </a:prstGeom>
          <a:noFill/>
          <a:ln>
            <a:noFill/>
          </a:ln>
        </p:spPr>
      </p:pic>
      <p:sp>
        <p:nvSpPr>
          <p:cNvPr id="253" name="Shape 253"/>
          <p:cNvSpPr txBox="1"/>
          <p:nvPr/>
        </p:nvSpPr>
        <p:spPr>
          <a:xfrm>
            <a:off x="1789775" y="1911950"/>
            <a:ext cx="5169600" cy="674700"/>
          </a:xfrm>
          <a:prstGeom prst="rect">
            <a:avLst/>
          </a:prstGeom>
          <a:solidFill>
            <a:srgbClr val="FFF6DF">
              <a:alpha val="8538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CCBBAA"/>
                </a:solidFill>
                <a:latin typeface="Roboto"/>
                <a:ea typeface="Roboto"/>
                <a:cs typeface="Roboto"/>
                <a:sym typeface="Roboto"/>
              </a:rPr>
              <a:t>Thank You!</a:t>
            </a:r>
            <a:endParaRPr b="1" sz="3600">
              <a:solidFill>
                <a:srgbClr val="CCBBAA"/>
              </a:solidFill>
              <a:latin typeface="Roboto"/>
              <a:ea typeface="Roboto"/>
              <a:cs typeface="Roboto"/>
              <a:sym typeface="Roboto"/>
            </a:endParaRPr>
          </a:p>
        </p:txBody>
      </p:sp>
      <p:cxnSp>
        <p:nvCxnSpPr>
          <p:cNvPr id="254" name="Shape 254"/>
          <p:cNvCxnSpPr/>
          <p:nvPr/>
        </p:nvCxnSpPr>
        <p:spPr>
          <a:xfrm>
            <a:off x="1828800" y="1818400"/>
            <a:ext cx="5154000" cy="0"/>
          </a:xfrm>
          <a:prstGeom prst="straightConnector1">
            <a:avLst/>
          </a:prstGeom>
          <a:noFill/>
          <a:ln cap="flat" cmpd="sng" w="19050">
            <a:solidFill>
              <a:srgbClr val="EEEECC"/>
            </a:solidFill>
            <a:prstDash val="solid"/>
            <a:round/>
            <a:headEnd len="med" w="med" type="none"/>
            <a:tailEnd len="med" w="med" type="none"/>
          </a:ln>
        </p:spPr>
      </p:cxnSp>
      <p:cxnSp>
        <p:nvCxnSpPr>
          <p:cNvPr id="255" name="Shape 255"/>
          <p:cNvCxnSpPr/>
          <p:nvPr/>
        </p:nvCxnSpPr>
        <p:spPr>
          <a:xfrm>
            <a:off x="1797575" y="2667000"/>
            <a:ext cx="5154000" cy="0"/>
          </a:xfrm>
          <a:prstGeom prst="straightConnector1">
            <a:avLst/>
          </a:prstGeom>
          <a:noFill/>
          <a:ln cap="flat" cmpd="sng" w="19050">
            <a:solidFill>
              <a:srgbClr val="EEEECC"/>
            </a:solidFill>
            <a:prstDash val="solid"/>
            <a:round/>
            <a:headEnd len="med" w="med" type="none"/>
            <a:tailEnd len="med" w="med" type="none"/>
          </a:ln>
        </p:spPr>
      </p:cxnSp>
      <p:pic>
        <p:nvPicPr>
          <p:cNvPr id="256" name="Shape 256"/>
          <p:cNvPicPr preferRelativeResize="0"/>
          <p:nvPr/>
        </p:nvPicPr>
        <p:blipFill rotWithShape="1">
          <a:blip r:embed="rId7">
            <a:alphaModFix/>
          </a:blip>
          <a:srcRect b="43863" l="10766" r="16686" t="9715"/>
          <a:stretch/>
        </p:blipFill>
        <p:spPr>
          <a:xfrm>
            <a:off x="4683050" y="3285475"/>
            <a:ext cx="2192476" cy="18705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pic>
        <p:nvPicPr>
          <p:cNvPr descr="A Singapore Airlines Boeing ..." id="106" name="Shape 106"/>
          <p:cNvPicPr preferRelativeResize="0"/>
          <p:nvPr/>
        </p:nvPicPr>
        <p:blipFill>
          <a:blip r:embed="rId3">
            <a:alphaModFix amt="12000"/>
          </a:blip>
          <a:stretch>
            <a:fillRect/>
          </a:stretch>
        </p:blipFill>
        <p:spPr>
          <a:xfrm>
            <a:off x="0" y="-1"/>
            <a:ext cx="9143998" cy="5143501"/>
          </a:xfrm>
          <a:prstGeom prst="rect">
            <a:avLst/>
          </a:prstGeom>
          <a:noFill/>
          <a:ln>
            <a:noFill/>
          </a:ln>
        </p:spPr>
      </p:pic>
      <p:sp>
        <p:nvSpPr>
          <p:cNvPr id="107" name="Shape 107"/>
          <p:cNvSpPr txBox="1"/>
          <p:nvPr>
            <p:ph type="ctrTitle"/>
          </p:nvPr>
        </p:nvSpPr>
        <p:spPr>
          <a:xfrm>
            <a:off x="311700" y="280575"/>
            <a:ext cx="8520600" cy="64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0055AA"/>
                </a:solidFill>
              </a:rPr>
              <a:t>This Proposal Contains The Following:</a:t>
            </a:r>
            <a:endParaRPr sz="2400">
              <a:solidFill>
                <a:srgbClr val="0055AA"/>
              </a:solidFill>
            </a:endParaRPr>
          </a:p>
        </p:txBody>
      </p:sp>
      <p:sp>
        <p:nvSpPr>
          <p:cNvPr id="108" name="Shape 108"/>
          <p:cNvSpPr txBox="1"/>
          <p:nvPr>
            <p:ph idx="1" type="subTitle"/>
          </p:nvPr>
        </p:nvSpPr>
        <p:spPr>
          <a:xfrm>
            <a:off x="311700" y="1193250"/>
            <a:ext cx="8520600" cy="36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55AA"/>
                </a:solidFill>
              </a:rPr>
              <a:t>1. </a:t>
            </a:r>
            <a:r>
              <a:rPr lang="en" sz="1800">
                <a:solidFill>
                  <a:srgbClr val="0055AA"/>
                </a:solidFill>
              </a:rPr>
              <a:t>Design Process - What makes a seamless travel experience?</a:t>
            </a:r>
            <a:endParaRPr sz="1800">
              <a:solidFill>
                <a:srgbClr val="0055AA"/>
              </a:solidFill>
            </a:endParaRPr>
          </a:p>
          <a:p>
            <a:pPr indent="0" lvl="0" marL="0" rtl="0" algn="l">
              <a:spcBef>
                <a:spcPts val="0"/>
              </a:spcBef>
              <a:spcAft>
                <a:spcPts val="0"/>
              </a:spcAft>
              <a:buNone/>
            </a:pPr>
            <a:r>
              <a:t/>
            </a:r>
            <a:endParaRPr sz="1800">
              <a:solidFill>
                <a:srgbClr val="0055AA"/>
              </a:solidFill>
            </a:endParaRPr>
          </a:p>
          <a:p>
            <a:pPr indent="0" lvl="0" marL="0" rtl="0" algn="l">
              <a:spcBef>
                <a:spcPts val="0"/>
              </a:spcBef>
              <a:spcAft>
                <a:spcPts val="0"/>
              </a:spcAft>
              <a:buNone/>
            </a:pPr>
            <a:r>
              <a:rPr lang="en" sz="1800">
                <a:solidFill>
                  <a:srgbClr val="0055AA"/>
                </a:solidFill>
              </a:rPr>
              <a:t>2. Introducing App: My Journey</a:t>
            </a:r>
            <a:endParaRPr sz="1800">
              <a:solidFill>
                <a:srgbClr val="0055AA"/>
              </a:solidFill>
            </a:endParaRPr>
          </a:p>
          <a:p>
            <a:pPr indent="0" lvl="0" marL="0" rtl="0" algn="l">
              <a:spcBef>
                <a:spcPts val="0"/>
              </a:spcBef>
              <a:spcAft>
                <a:spcPts val="0"/>
              </a:spcAft>
              <a:buNone/>
            </a:pPr>
            <a:r>
              <a:rPr lang="en" sz="1800">
                <a:solidFill>
                  <a:srgbClr val="0055AA"/>
                </a:solidFill>
              </a:rPr>
              <a:t>          2.1 Solution 1:</a:t>
            </a:r>
            <a:r>
              <a:rPr lang="en" sz="1800">
                <a:solidFill>
                  <a:srgbClr val="0055AA"/>
                </a:solidFill>
              </a:rPr>
              <a:t> S</a:t>
            </a:r>
            <a:r>
              <a:rPr lang="en" sz="1800">
                <a:solidFill>
                  <a:srgbClr val="0055AA"/>
                </a:solidFill>
              </a:rPr>
              <a:t>mart Dash-Board</a:t>
            </a:r>
            <a:endParaRPr sz="1800">
              <a:solidFill>
                <a:srgbClr val="0055AA"/>
              </a:solidFill>
            </a:endParaRPr>
          </a:p>
          <a:p>
            <a:pPr indent="0" lvl="0" marL="0" rtl="0" algn="l">
              <a:spcBef>
                <a:spcPts val="0"/>
              </a:spcBef>
              <a:spcAft>
                <a:spcPts val="0"/>
              </a:spcAft>
              <a:buNone/>
            </a:pPr>
            <a:r>
              <a:rPr lang="en" sz="1800">
                <a:solidFill>
                  <a:srgbClr val="0055AA"/>
                </a:solidFill>
              </a:rPr>
              <a:t>          2.2 Solution 2: Real-Time Flight Updates</a:t>
            </a:r>
            <a:endParaRPr sz="1800">
              <a:solidFill>
                <a:srgbClr val="0055AA"/>
              </a:solidFill>
            </a:endParaRPr>
          </a:p>
          <a:p>
            <a:pPr indent="0" lvl="0" marL="0" rtl="0" algn="l">
              <a:spcBef>
                <a:spcPts val="0"/>
              </a:spcBef>
              <a:spcAft>
                <a:spcPts val="0"/>
              </a:spcAft>
              <a:buNone/>
            </a:pPr>
            <a:r>
              <a:rPr lang="en" sz="1800">
                <a:solidFill>
                  <a:srgbClr val="0055AA"/>
                </a:solidFill>
              </a:rPr>
              <a:t>          2.3 Solution 3: Seamless Airport Navigation</a:t>
            </a:r>
            <a:endParaRPr sz="1800">
              <a:solidFill>
                <a:srgbClr val="0055AA"/>
              </a:solidFill>
            </a:endParaRPr>
          </a:p>
          <a:p>
            <a:pPr indent="0" lvl="0" marL="0" rtl="0" algn="l">
              <a:spcBef>
                <a:spcPts val="0"/>
              </a:spcBef>
              <a:spcAft>
                <a:spcPts val="0"/>
              </a:spcAft>
              <a:buNone/>
            </a:pPr>
            <a:r>
              <a:t/>
            </a:r>
            <a:endParaRPr sz="1800">
              <a:solidFill>
                <a:srgbClr val="0055AA"/>
              </a:solidFill>
            </a:endParaRPr>
          </a:p>
          <a:p>
            <a:pPr indent="0" lvl="0" marL="0" rtl="0" algn="l">
              <a:spcBef>
                <a:spcPts val="0"/>
              </a:spcBef>
              <a:spcAft>
                <a:spcPts val="0"/>
              </a:spcAft>
              <a:buNone/>
            </a:pPr>
            <a:r>
              <a:rPr lang="en" sz="1800">
                <a:solidFill>
                  <a:srgbClr val="0055AA"/>
                </a:solidFill>
              </a:rPr>
              <a:t>3. Business Value For SIA</a:t>
            </a:r>
            <a:endParaRPr sz="1800">
              <a:solidFill>
                <a:srgbClr val="0055AA"/>
              </a:solidFill>
            </a:endParaRPr>
          </a:p>
          <a:p>
            <a:pPr indent="0" lvl="0" marL="0" rtl="0" algn="l">
              <a:spcBef>
                <a:spcPts val="0"/>
              </a:spcBef>
              <a:spcAft>
                <a:spcPts val="0"/>
              </a:spcAft>
              <a:buNone/>
            </a:pPr>
            <a:r>
              <a:t/>
            </a:r>
            <a:endParaRPr sz="1800">
              <a:solidFill>
                <a:srgbClr val="0055AA"/>
              </a:solidFill>
            </a:endParaRPr>
          </a:p>
          <a:p>
            <a:pPr indent="0" lvl="0" marL="0" rtl="0" algn="l">
              <a:spcBef>
                <a:spcPts val="0"/>
              </a:spcBef>
              <a:spcAft>
                <a:spcPts val="0"/>
              </a:spcAft>
              <a:buNone/>
            </a:pPr>
            <a:r>
              <a:rPr lang="en" sz="1800">
                <a:solidFill>
                  <a:srgbClr val="0055AA"/>
                </a:solidFill>
              </a:rPr>
              <a:t>4. Team Bio</a:t>
            </a:r>
            <a:endParaRPr sz="1800">
              <a:solidFill>
                <a:srgbClr val="0055AA"/>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pic>
        <p:nvPicPr>
          <p:cNvPr descr="A Singapore Airlines Boeing ..." id="113" name="Shape 113"/>
          <p:cNvPicPr preferRelativeResize="0"/>
          <p:nvPr/>
        </p:nvPicPr>
        <p:blipFill>
          <a:blip r:embed="rId3">
            <a:alphaModFix/>
          </a:blip>
          <a:stretch>
            <a:fillRect/>
          </a:stretch>
        </p:blipFill>
        <p:spPr>
          <a:xfrm>
            <a:off x="0" y="-1"/>
            <a:ext cx="9143998" cy="5143501"/>
          </a:xfrm>
          <a:prstGeom prst="rect">
            <a:avLst/>
          </a:prstGeom>
          <a:noFill/>
          <a:ln>
            <a:noFill/>
          </a:ln>
        </p:spPr>
      </p:pic>
      <p:sp>
        <p:nvSpPr>
          <p:cNvPr id="114" name="Shape 114"/>
          <p:cNvSpPr txBox="1"/>
          <p:nvPr>
            <p:ph type="ctrTitle"/>
          </p:nvPr>
        </p:nvSpPr>
        <p:spPr>
          <a:xfrm>
            <a:off x="0" y="645125"/>
            <a:ext cx="4011000" cy="504000"/>
          </a:xfrm>
          <a:prstGeom prst="rect">
            <a:avLst/>
          </a:prstGeom>
          <a:solidFill>
            <a:srgbClr val="FFFFFF">
              <a:alpha val="70770"/>
            </a:srgbClr>
          </a:solidFill>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0055AA"/>
                </a:solidFill>
              </a:rPr>
              <a:t>1.Design Process</a:t>
            </a:r>
            <a:endParaRPr sz="2400">
              <a:solidFill>
                <a:srgbClr val="0055AA"/>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pic>
        <p:nvPicPr>
          <p:cNvPr descr="A Singapore Airlines Boeing ..." id="119" name="Shape 119"/>
          <p:cNvPicPr preferRelativeResize="0"/>
          <p:nvPr/>
        </p:nvPicPr>
        <p:blipFill>
          <a:blip r:embed="rId3">
            <a:alphaModFix amt="12000"/>
          </a:blip>
          <a:stretch>
            <a:fillRect/>
          </a:stretch>
        </p:blipFill>
        <p:spPr>
          <a:xfrm>
            <a:off x="0" y="-1"/>
            <a:ext cx="9143998" cy="5143501"/>
          </a:xfrm>
          <a:prstGeom prst="rect">
            <a:avLst/>
          </a:prstGeom>
          <a:noFill/>
          <a:ln>
            <a:noFill/>
          </a:ln>
        </p:spPr>
      </p:pic>
      <p:sp>
        <p:nvSpPr>
          <p:cNvPr id="120" name="Shape 120"/>
          <p:cNvSpPr txBox="1"/>
          <p:nvPr>
            <p:ph type="ctrTitle"/>
          </p:nvPr>
        </p:nvSpPr>
        <p:spPr>
          <a:xfrm>
            <a:off x="311700" y="280575"/>
            <a:ext cx="8520600" cy="64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0055AA"/>
                </a:solidFill>
              </a:rPr>
              <a:t>Our Understanding Of SIA And The Challenge</a:t>
            </a:r>
            <a:endParaRPr sz="2400">
              <a:solidFill>
                <a:srgbClr val="0055AA"/>
              </a:solidFill>
            </a:endParaRPr>
          </a:p>
        </p:txBody>
      </p:sp>
      <p:sp>
        <p:nvSpPr>
          <p:cNvPr id="121" name="Shape 121"/>
          <p:cNvSpPr txBox="1"/>
          <p:nvPr>
            <p:ph idx="1" type="subTitle"/>
          </p:nvPr>
        </p:nvSpPr>
        <p:spPr>
          <a:xfrm>
            <a:off x="311700" y="1193250"/>
            <a:ext cx="8520600" cy="3673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55AA"/>
              </a:buClr>
              <a:buSzPts val="1800"/>
              <a:buChar char="●"/>
            </a:pPr>
            <a:r>
              <a:rPr lang="en" sz="1800">
                <a:solidFill>
                  <a:srgbClr val="0055AA"/>
                </a:solidFill>
              </a:rPr>
              <a:t>SIA’s Mission is to be a global company dedicated to providing air transportation services of the highest quality and to maximize returns for the benefit of its shareholders and employees</a:t>
            </a:r>
            <a:endParaRPr sz="1800">
              <a:solidFill>
                <a:srgbClr val="0055AA"/>
              </a:solidFill>
            </a:endParaRPr>
          </a:p>
          <a:p>
            <a:pPr indent="0" lvl="0" marL="0" rtl="0" algn="l">
              <a:spcBef>
                <a:spcPts val="0"/>
              </a:spcBef>
              <a:spcAft>
                <a:spcPts val="0"/>
              </a:spcAft>
              <a:buNone/>
            </a:pPr>
            <a:r>
              <a:t/>
            </a:r>
            <a:endParaRPr sz="1800">
              <a:solidFill>
                <a:srgbClr val="0055AA"/>
              </a:solidFill>
            </a:endParaRPr>
          </a:p>
          <a:p>
            <a:pPr indent="-342900" lvl="0" marL="457200" rtl="0" algn="l">
              <a:spcBef>
                <a:spcPts val="0"/>
              </a:spcBef>
              <a:spcAft>
                <a:spcPts val="0"/>
              </a:spcAft>
              <a:buClr>
                <a:srgbClr val="0055AA"/>
              </a:buClr>
              <a:buSzPts val="1800"/>
              <a:buChar char="●"/>
            </a:pPr>
            <a:r>
              <a:rPr lang="en" sz="1800">
                <a:solidFill>
                  <a:srgbClr val="0055AA"/>
                </a:solidFill>
              </a:rPr>
              <a:t>SIA’s four main passenger profiles are: Global Executives, Premium Leisure, Millennials and Experience Seekers, each with both overlapping and similar needs</a:t>
            </a:r>
            <a:endParaRPr sz="1800">
              <a:solidFill>
                <a:srgbClr val="0055AA"/>
              </a:solidFill>
            </a:endParaRPr>
          </a:p>
          <a:p>
            <a:pPr indent="0" lvl="0" marL="0" rtl="0" algn="l">
              <a:spcBef>
                <a:spcPts val="0"/>
              </a:spcBef>
              <a:spcAft>
                <a:spcPts val="0"/>
              </a:spcAft>
              <a:buNone/>
            </a:pPr>
            <a:r>
              <a:t/>
            </a:r>
            <a:endParaRPr sz="1800">
              <a:solidFill>
                <a:srgbClr val="0055AA"/>
              </a:solidFill>
            </a:endParaRPr>
          </a:p>
          <a:p>
            <a:pPr indent="-342900" lvl="0" marL="457200" rtl="0" algn="l">
              <a:spcBef>
                <a:spcPts val="0"/>
              </a:spcBef>
              <a:spcAft>
                <a:spcPts val="0"/>
              </a:spcAft>
              <a:buClr>
                <a:srgbClr val="0055AA"/>
              </a:buClr>
              <a:buSzPts val="1800"/>
              <a:buChar char="●"/>
            </a:pPr>
            <a:r>
              <a:rPr lang="en" sz="1800">
                <a:solidFill>
                  <a:srgbClr val="0055AA"/>
                </a:solidFill>
              </a:rPr>
              <a:t>How might we design an app that is aligned with SIA’s strategy of cost-efficient, customer excellence?</a:t>
            </a:r>
            <a:endParaRPr sz="1800">
              <a:solidFill>
                <a:srgbClr val="0055AA"/>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pic>
        <p:nvPicPr>
          <p:cNvPr descr="A Singapore Airlines Boeing ..." id="126" name="Shape 126"/>
          <p:cNvPicPr preferRelativeResize="0"/>
          <p:nvPr/>
        </p:nvPicPr>
        <p:blipFill>
          <a:blip r:embed="rId3">
            <a:alphaModFix amt="12000"/>
          </a:blip>
          <a:stretch>
            <a:fillRect/>
          </a:stretch>
        </p:blipFill>
        <p:spPr>
          <a:xfrm>
            <a:off x="0" y="-1"/>
            <a:ext cx="9143998" cy="5143501"/>
          </a:xfrm>
          <a:prstGeom prst="rect">
            <a:avLst/>
          </a:prstGeom>
          <a:noFill/>
          <a:ln>
            <a:noFill/>
          </a:ln>
        </p:spPr>
      </p:pic>
      <p:sp>
        <p:nvSpPr>
          <p:cNvPr id="127" name="Shape 127"/>
          <p:cNvSpPr txBox="1"/>
          <p:nvPr>
            <p:ph type="ctrTitle"/>
          </p:nvPr>
        </p:nvSpPr>
        <p:spPr>
          <a:xfrm>
            <a:off x="311700" y="280575"/>
            <a:ext cx="8520600" cy="64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0055AA"/>
                </a:solidFill>
              </a:rPr>
              <a:t>Creating A Seamless Travel Experience</a:t>
            </a:r>
            <a:endParaRPr sz="2400">
              <a:solidFill>
                <a:srgbClr val="0055AA"/>
              </a:solidFill>
            </a:endParaRPr>
          </a:p>
        </p:txBody>
      </p:sp>
      <p:sp>
        <p:nvSpPr>
          <p:cNvPr id="128" name="Shape 128"/>
          <p:cNvSpPr txBox="1"/>
          <p:nvPr>
            <p:ph idx="1" type="subTitle"/>
          </p:nvPr>
        </p:nvSpPr>
        <p:spPr>
          <a:xfrm>
            <a:off x="311700" y="1193250"/>
            <a:ext cx="8520600" cy="3673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55AA"/>
              </a:buClr>
              <a:buSzPts val="1800"/>
              <a:buChar char="●"/>
            </a:pPr>
            <a:r>
              <a:rPr lang="en" sz="1800">
                <a:solidFill>
                  <a:srgbClr val="0055AA"/>
                </a:solidFill>
              </a:rPr>
              <a:t>Our main focus for this app was on creating an experience of seamless, premium travel because we feel that this is at the core of why passengers choose SIA in the first place</a:t>
            </a:r>
            <a:endParaRPr sz="1800">
              <a:solidFill>
                <a:srgbClr val="0055AA"/>
              </a:solidFill>
            </a:endParaRPr>
          </a:p>
          <a:p>
            <a:pPr indent="0" lvl="0" marL="0" rtl="0" algn="l">
              <a:spcBef>
                <a:spcPts val="0"/>
              </a:spcBef>
              <a:spcAft>
                <a:spcPts val="0"/>
              </a:spcAft>
              <a:buNone/>
            </a:pPr>
            <a:r>
              <a:t/>
            </a:r>
            <a:endParaRPr sz="1800">
              <a:solidFill>
                <a:srgbClr val="0055AA"/>
              </a:solidFill>
            </a:endParaRPr>
          </a:p>
          <a:p>
            <a:pPr indent="-342900" lvl="0" marL="457200" rtl="0" algn="l">
              <a:spcBef>
                <a:spcPts val="0"/>
              </a:spcBef>
              <a:spcAft>
                <a:spcPts val="0"/>
              </a:spcAft>
              <a:buClr>
                <a:srgbClr val="0055AA"/>
              </a:buClr>
              <a:buSzPts val="1800"/>
              <a:buChar char="●"/>
            </a:pPr>
            <a:r>
              <a:rPr lang="en" sz="1800">
                <a:solidFill>
                  <a:srgbClr val="0055AA"/>
                </a:solidFill>
              </a:rPr>
              <a:t>So what makes a travel experience seamless?</a:t>
            </a:r>
            <a:endParaRPr sz="1800">
              <a:solidFill>
                <a:srgbClr val="0055AA"/>
              </a:solidFill>
            </a:endParaRPr>
          </a:p>
          <a:p>
            <a:pPr indent="0" lvl="0" marL="0" rtl="0" algn="l">
              <a:spcBef>
                <a:spcPts val="0"/>
              </a:spcBef>
              <a:spcAft>
                <a:spcPts val="0"/>
              </a:spcAft>
              <a:buNone/>
            </a:pPr>
            <a:r>
              <a:t/>
            </a:r>
            <a:endParaRPr sz="1800">
              <a:solidFill>
                <a:srgbClr val="0055AA"/>
              </a:solidFill>
            </a:endParaRPr>
          </a:p>
          <a:p>
            <a:pPr indent="-342900" lvl="0" marL="457200" rtl="0" algn="l">
              <a:spcBef>
                <a:spcPts val="0"/>
              </a:spcBef>
              <a:spcAft>
                <a:spcPts val="0"/>
              </a:spcAft>
              <a:buClr>
                <a:srgbClr val="0055AA"/>
              </a:buClr>
              <a:buSzPts val="1800"/>
              <a:buChar char="●"/>
            </a:pPr>
            <a:r>
              <a:rPr lang="en" sz="1800">
                <a:solidFill>
                  <a:srgbClr val="0055AA"/>
                </a:solidFill>
              </a:rPr>
              <a:t>To answer that, we broke down the entire passengers journey into every sub-stage to examine which areas could be better improved on based on our personal flight experiences.</a:t>
            </a:r>
            <a:endParaRPr sz="1800">
              <a:solidFill>
                <a:srgbClr val="0055AA"/>
              </a:solidFill>
            </a:endParaRPr>
          </a:p>
        </p:txBody>
      </p:sp>
      <p:pic>
        <p:nvPicPr>
          <p:cNvPr descr="Floor Fig9.jpg" id="129" name="Shape 129"/>
          <p:cNvPicPr preferRelativeResize="0"/>
          <p:nvPr/>
        </p:nvPicPr>
        <p:blipFill rotWithShape="1">
          <a:blip r:embed="rId4">
            <a:alphaModFix/>
          </a:blip>
          <a:srcRect b="72876" l="0" r="0" t="0"/>
          <a:stretch/>
        </p:blipFill>
        <p:spPr>
          <a:xfrm>
            <a:off x="1049475" y="3846750"/>
            <a:ext cx="6494350" cy="930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pic>
        <p:nvPicPr>
          <p:cNvPr descr="A Singapore Airlines Boeing ..." id="134" name="Shape 134"/>
          <p:cNvPicPr preferRelativeResize="0"/>
          <p:nvPr/>
        </p:nvPicPr>
        <p:blipFill>
          <a:blip r:embed="rId3">
            <a:alphaModFix amt="12000"/>
          </a:blip>
          <a:stretch>
            <a:fillRect/>
          </a:stretch>
        </p:blipFill>
        <p:spPr>
          <a:xfrm>
            <a:off x="0" y="-1"/>
            <a:ext cx="9143998" cy="5143501"/>
          </a:xfrm>
          <a:prstGeom prst="rect">
            <a:avLst/>
          </a:prstGeom>
          <a:noFill/>
          <a:ln>
            <a:noFill/>
          </a:ln>
        </p:spPr>
      </p:pic>
      <p:sp>
        <p:nvSpPr>
          <p:cNvPr id="135" name="Shape 135"/>
          <p:cNvSpPr txBox="1"/>
          <p:nvPr>
            <p:ph type="ctrTitle"/>
          </p:nvPr>
        </p:nvSpPr>
        <p:spPr>
          <a:xfrm>
            <a:off x="311700" y="246700"/>
            <a:ext cx="8520600" cy="81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0055AA"/>
                </a:solidFill>
              </a:rPr>
              <a:t>We Uncovered Some Universal Passenger </a:t>
            </a:r>
            <a:r>
              <a:rPr lang="en" sz="2400">
                <a:solidFill>
                  <a:srgbClr val="0055AA"/>
                </a:solidFill>
              </a:rPr>
              <a:t>Challenges That Would Hinder A Seamless Travel Experience:</a:t>
            </a:r>
            <a:endParaRPr sz="2400">
              <a:solidFill>
                <a:srgbClr val="0055AA"/>
              </a:solidFill>
            </a:endParaRPr>
          </a:p>
        </p:txBody>
      </p:sp>
      <p:sp>
        <p:nvSpPr>
          <p:cNvPr id="136" name="Shape 136"/>
          <p:cNvSpPr txBox="1"/>
          <p:nvPr>
            <p:ph idx="1" type="subTitle"/>
          </p:nvPr>
        </p:nvSpPr>
        <p:spPr>
          <a:xfrm>
            <a:off x="311700" y="3590100"/>
            <a:ext cx="2493900" cy="1300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0055AA"/>
                </a:solidFill>
              </a:rPr>
              <a:t>Travel inefficiences and hiccups due to lack of real-time flight information</a:t>
            </a:r>
            <a:endParaRPr sz="1800">
              <a:solidFill>
                <a:srgbClr val="0055AA"/>
              </a:solidFill>
            </a:endParaRPr>
          </a:p>
        </p:txBody>
      </p:sp>
      <p:sp>
        <p:nvSpPr>
          <p:cNvPr id="137" name="Shape 137"/>
          <p:cNvSpPr txBox="1"/>
          <p:nvPr>
            <p:ph idx="1" type="subTitle"/>
          </p:nvPr>
        </p:nvSpPr>
        <p:spPr>
          <a:xfrm>
            <a:off x="3312951" y="3662700"/>
            <a:ext cx="2693100" cy="1480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0055AA"/>
                </a:solidFill>
              </a:rPr>
              <a:t>Existing </a:t>
            </a:r>
            <a:r>
              <a:rPr lang="en" sz="1800">
                <a:solidFill>
                  <a:srgbClr val="0055AA"/>
                </a:solidFill>
              </a:rPr>
              <a:t>travel information is messy and hard to consolidate </a:t>
            </a:r>
            <a:endParaRPr sz="1800">
              <a:solidFill>
                <a:srgbClr val="0055AA"/>
              </a:solidFill>
            </a:endParaRPr>
          </a:p>
        </p:txBody>
      </p:sp>
      <p:sp>
        <p:nvSpPr>
          <p:cNvPr id="138" name="Shape 138"/>
          <p:cNvSpPr txBox="1"/>
          <p:nvPr>
            <p:ph idx="1" type="subTitle"/>
          </p:nvPr>
        </p:nvSpPr>
        <p:spPr>
          <a:xfrm>
            <a:off x="6404225" y="3590100"/>
            <a:ext cx="2493900" cy="1300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0055AA"/>
                </a:solidFill>
              </a:rPr>
              <a:t>Hard to navigate around different airports due to lack of maps availability</a:t>
            </a:r>
            <a:endParaRPr sz="1800">
              <a:solidFill>
                <a:srgbClr val="0055AA"/>
              </a:solidFill>
            </a:endParaRPr>
          </a:p>
        </p:txBody>
      </p:sp>
      <p:pic>
        <p:nvPicPr>
          <p:cNvPr descr="Work Desk, Smart Phone, ..." id="139" name="Shape 139"/>
          <p:cNvPicPr preferRelativeResize="0"/>
          <p:nvPr/>
        </p:nvPicPr>
        <p:blipFill>
          <a:blip r:embed="rId4">
            <a:alphaModFix/>
          </a:blip>
          <a:stretch>
            <a:fillRect/>
          </a:stretch>
        </p:blipFill>
        <p:spPr>
          <a:xfrm>
            <a:off x="3387150" y="1162088"/>
            <a:ext cx="2369700" cy="2397600"/>
          </a:xfrm>
          <a:prstGeom prst="flowChartConnector">
            <a:avLst/>
          </a:prstGeom>
          <a:noFill/>
          <a:ln>
            <a:noFill/>
          </a:ln>
        </p:spPr>
      </p:pic>
      <p:pic>
        <p:nvPicPr>
          <p:cNvPr descr="File:Bangalore Airport ..." id="140" name="Shape 140"/>
          <p:cNvPicPr preferRelativeResize="0"/>
          <p:nvPr/>
        </p:nvPicPr>
        <p:blipFill>
          <a:blip r:embed="rId5">
            <a:alphaModFix/>
          </a:blip>
          <a:stretch>
            <a:fillRect/>
          </a:stretch>
        </p:blipFill>
        <p:spPr>
          <a:xfrm>
            <a:off x="311700" y="1162100"/>
            <a:ext cx="2432700" cy="2397600"/>
          </a:xfrm>
          <a:prstGeom prst="ellipse">
            <a:avLst/>
          </a:prstGeom>
          <a:noFill/>
          <a:ln>
            <a:noFill/>
          </a:ln>
        </p:spPr>
      </p:pic>
      <p:pic>
        <p:nvPicPr>
          <p:cNvPr descr="The interior of Terminal 1 at ..." id="141" name="Shape 141"/>
          <p:cNvPicPr preferRelativeResize="0"/>
          <p:nvPr/>
        </p:nvPicPr>
        <p:blipFill>
          <a:blip r:embed="rId6">
            <a:alphaModFix/>
          </a:blip>
          <a:stretch>
            <a:fillRect/>
          </a:stretch>
        </p:blipFill>
        <p:spPr>
          <a:xfrm>
            <a:off x="6466325" y="1162100"/>
            <a:ext cx="2369700" cy="2334000"/>
          </a:xfrm>
          <a:prstGeom prst="ellipse">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pic>
        <p:nvPicPr>
          <p:cNvPr descr="A Singapore Airlines Boeing ..." id="146" name="Shape 146"/>
          <p:cNvPicPr preferRelativeResize="0"/>
          <p:nvPr/>
        </p:nvPicPr>
        <p:blipFill>
          <a:blip r:embed="rId3">
            <a:alphaModFix/>
          </a:blip>
          <a:stretch>
            <a:fillRect/>
          </a:stretch>
        </p:blipFill>
        <p:spPr>
          <a:xfrm>
            <a:off x="0" y="-1"/>
            <a:ext cx="9143998" cy="5143501"/>
          </a:xfrm>
          <a:prstGeom prst="rect">
            <a:avLst/>
          </a:prstGeom>
          <a:noFill/>
          <a:ln>
            <a:noFill/>
          </a:ln>
        </p:spPr>
      </p:pic>
      <p:sp>
        <p:nvSpPr>
          <p:cNvPr id="147" name="Shape 147"/>
          <p:cNvSpPr txBox="1"/>
          <p:nvPr>
            <p:ph type="ctrTitle"/>
          </p:nvPr>
        </p:nvSpPr>
        <p:spPr>
          <a:xfrm>
            <a:off x="0" y="645125"/>
            <a:ext cx="4011000" cy="504000"/>
          </a:xfrm>
          <a:prstGeom prst="rect">
            <a:avLst/>
          </a:prstGeom>
          <a:solidFill>
            <a:srgbClr val="FFFFFF">
              <a:alpha val="70770"/>
            </a:srgbClr>
          </a:solidFill>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0055AA"/>
                </a:solidFill>
              </a:rPr>
              <a:t>2.My Journey App Features</a:t>
            </a:r>
            <a:endParaRPr sz="2400">
              <a:solidFill>
                <a:srgbClr val="0055AA"/>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pic>
        <p:nvPicPr>
          <p:cNvPr descr="A Singapore Airlines Boeing ..." id="152" name="Shape 152"/>
          <p:cNvPicPr preferRelativeResize="0"/>
          <p:nvPr/>
        </p:nvPicPr>
        <p:blipFill>
          <a:blip r:embed="rId3">
            <a:alphaModFix amt="12000"/>
          </a:blip>
          <a:stretch>
            <a:fillRect/>
          </a:stretch>
        </p:blipFill>
        <p:spPr>
          <a:xfrm>
            <a:off x="0" y="-1"/>
            <a:ext cx="9143998" cy="5143501"/>
          </a:xfrm>
          <a:prstGeom prst="rect">
            <a:avLst/>
          </a:prstGeom>
          <a:noFill/>
          <a:ln>
            <a:noFill/>
          </a:ln>
        </p:spPr>
      </p:pic>
      <p:sp>
        <p:nvSpPr>
          <p:cNvPr id="153" name="Shape 153"/>
          <p:cNvSpPr txBox="1"/>
          <p:nvPr>
            <p:ph type="ctrTitle"/>
          </p:nvPr>
        </p:nvSpPr>
        <p:spPr>
          <a:xfrm>
            <a:off x="311700" y="280575"/>
            <a:ext cx="8520600" cy="64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0055AA"/>
                </a:solidFill>
              </a:rPr>
              <a:t>Introducing: My Journey</a:t>
            </a:r>
            <a:endParaRPr sz="2400">
              <a:solidFill>
                <a:srgbClr val="0055AA"/>
              </a:solidFill>
            </a:endParaRPr>
          </a:p>
        </p:txBody>
      </p:sp>
      <p:sp>
        <p:nvSpPr>
          <p:cNvPr id="154" name="Shape 154"/>
          <p:cNvSpPr txBox="1"/>
          <p:nvPr>
            <p:ph idx="1" type="subTitle"/>
          </p:nvPr>
        </p:nvSpPr>
        <p:spPr>
          <a:xfrm>
            <a:off x="311700" y="1193250"/>
            <a:ext cx="5985300" cy="3673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55AA"/>
              </a:buClr>
              <a:buSzPts val="1800"/>
              <a:buChar char="●"/>
            </a:pPr>
            <a:r>
              <a:rPr lang="en" sz="1800">
                <a:solidFill>
                  <a:srgbClr val="0055AA"/>
                </a:solidFill>
              </a:rPr>
              <a:t>‘My Journey’ App was design to create a seamless and integrated travel flow for customers, allowing them to easily keep track of their flight information in real-time. </a:t>
            </a:r>
            <a:endParaRPr sz="1800">
              <a:solidFill>
                <a:srgbClr val="0055AA"/>
              </a:solidFill>
            </a:endParaRPr>
          </a:p>
          <a:p>
            <a:pPr indent="0" lvl="0" marL="0" rtl="0" algn="l">
              <a:spcBef>
                <a:spcPts val="0"/>
              </a:spcBef>
              <a:spcAft>
                <a:spcPts val="0"/>
              </a:spcAft>
              <a:buNone/>
            </a:pPr>
            <a:r>
              <a:t/>
            </a:r>
            <a:endParaRPr sz="1800">
              <a:solidFill>
                <a:srgbClr val="0055AA"/>
              </a:solidFill>
            </a:endParaRPr>
          </a:p>
          <a:p>
            <a:pPr indent="-342900" lvl="0" marL="457200" rtl="0" algn="l">
              <a:spcBef>
                <a:spcPts val="0"/>
              </a:spcBef>
              <a:spcAft>
                <a:spcPts val="0"/>
              </a:spcAft>
              <a:buClr>
                <a:srgbClr val="0055AA"/>
              </a:buClr>
              <a:buSzPts val="1800"/>
              <a:buChar char="●"/>
            </a:pPr>
            <a:r>
              <a:rPr lang="en" sz="1800">
                <a:solidFill>
                  <a:srgbClr val="0055AA"/>
                </a:solidFill>
              </a:rPr>
              <a:t>We believe that by providing the right information at the right time, this allows SIA to provide a premium and hassle-free travel experience</a:t>
            </a:r>
            <a:endParaRPr sz="1800">
              <a:solidFill>
                <a:srgbClr val="0055AA"/>
              </a:solidFill>
            </a:endParaRPr>
          </a:p>
          <a:p>
            <a:pPr indent="0" lvl="0" marL="0" rtl="0" algn="l">
              <a:spcBef>
                <a:spcPts val="0"/>
              </a:spcBef>
              <a:spcAft>
                <a:spcPts val="0"/>
              </a:spcAft>
              <a:buNone/>
            </a:pPr>
            <a:r>
              <a:t/>
            </a:r>
            <a:endParaRPr sz="1800">
              <a:solidFill>
                <a:srgbClr val="0055AA"/>
              </a:solidFill>
            </a:endParaRPr>
          </a:p>
          <a:p>
            <a:pPr indent="-342900" lvl="0" marL="457200" rtl="0" algn="l">
              <a:spcBef>
                <a:spcPts val="0"/>
              </a:spcBef>
              <a:spcAft>
                <a:spcPts val="0"/>
              </a:spcAft>
              <a:buClr>
                <a:srgbClr val="0055AA"/>
              </a:buClr>
              <a:buSzPts val="1800"/>
              <a:buChar char="●"/>
            </a:pPr>
            <a:r>
              <a:rPr lang="en" sz="1800">
                <a:solidFill>
                  <a:srgbClr val="0055AA"/>
                </a:solidFill>
              </a:rPr>
              <a:t>Users begin on this home page, by entering their flight number, allowing the app to pull the relevant APIs to create a customised dash-board for them</a:t>
            </a:r>
            <a:endParaRPr sz="1800">
              <a:solidFill>
                <a:srgbClr val="0055AA"/>
              </a:solidFill>
            </a:endParaRPr>
          </a:p>
        </p:txBody>
      </p:sp>
      <p:sp>
        <p:nvSpPr>
          <p:cNvPr id="155" name="Shape 155"/>
          <p:cNvSpPr/>
          <p:nvPr/>
        </p:nvSpPr>
        <p:spPr>
          <a:xfrm>
            <a:off x="6469495" y="280583"/>
            <a:ext cx="2362800" cy="4741200"/>
          </a:xfrm>
          <a:custGeom>
            <a:pathLst>
              <a:path extrusionOk="0" h="120000" w="120000">
                <a:moveTo>
                  <a:pt x="20091" y="5006"/>
                </a:moveTo>
                <a:lnTo>
                  <a:pt x="20617" y="5138"/>
                </a:lnTo>
                <a:lnTo>
                  <a:pt x="20881" y="5402"/>
                </a:lnTo>
                <a:lnTo>
                  <a:pt x="20881" y="5666"/>
                </a:lnTo>
                <a:lnTo>
                  <a:pt x="20881" y="5928"/>
                </a:lnTo>
                <a:lnTo>
                  <a:pt x="20617" y="6192"/>
                </a:lnTo>
                <a:lnTo>
                  <a:pt x="20091" y="6323"/>
                </a:lnTo>
                <a:lnTo>
                  <a:pt x="19032" y="6323"/>
                </a:lnTo>
                <a:lnTo>
                  <a:pt x="18502" y="6192"/>
                </a:lnTo>
                <a:lnTo>
                  <a:pt x="18238" y="5928"/>
                </a:lnTo>
                <a:lnTo>
                  <a:pt x="18238" y="5666"/>
                </a:lnTo>
                <a:lnTo>
                  <a:pt x="18238" y="5402"/>
                </a:lnTo>
                <a:lnTo>
                  <a:pt x="18502" y="5138"/>
                </a:lnTo>
                <a:lnTo>
                  <a:pt x="19032" y="5006"/>
                </a:lnTo>
                <a:close/>
                <a:moveTo>
                  <a:pt x="60001" y="4348"/>
                </a:moveTo>
                <a:lnTo>
                  <a:pt x="61057" y="4480"/>
                </a:lnTo>
                <a:lnTo>
                  <a:pt x="61851" y="4742"/>
                </a:lnTo>
                <a:lnTo>
                  <a:pt x="62380" y="5138"/>
                </a:lnTo>
                <a:lnTo>
                  <a:pt x="62641" y="5666"/>
                </a:lnTo>
                <a:lnTo>
                  <a:pt x="62380" y="6192"/>
                </a:lnTo>
                <a:lnTo>
                  <a:pt x="61851" y="6587"/>
                </a:lnTo>
                <a:lnTo>
                  <a:pt x="61057" y="6851"/>
                </a:lnTo>
                <a:lnTo>
                  <a:pt x="60001" y="6981"/>
                </a:lnTo>
                <a:lnTo>
                  <a:pt x="58942" y="6851"/>
                </a:lnTo>
                <a:lnTo>
                  <a:pt x="58148" y="6587"/>
                </a:lnTo>
                <a:lnTo>
                  <a:pt x="57622" y="6192"/>
                </a:lnTo>
                <a:lnTo>
                  <a:pt x="57358" y="5666"/>
                </a:lnTo>
                <a:lnTo>
                  <a:pt x="57622" y="5138"/>
                </a:lnTo>
                <a:lnTo>
                  <a:pt x="58148" y="4742"/>
                </a:lnTo>
                <a:lnTo>
                  <a:pt x="58942" y="4480"/>
                </a:lnTo>
                <a:lnTo>
                  <a:pt x="60001" y="4348"/>
                </a:lnTo>
                <a:close/>
                <a:moveTo>
                  <a:pt x="114447" y="10144"/>
                </a:moveTo>
                <a:lnTo>
                  <a:pt x="114712" y="10276"/>
                </a:lnTo>
                <a:lnTo>
                  <a:pt x="114712" y="106432"/>
                </a:lnTo>
                <a:lnTo>
                  <a:pt x="5552" y="106432"/>
                </a:lnTo>
                <a:lnTo>
                  <a:pt x="5552" y="10276"/>
                </a:lnTo>
                <a:lnTo>
                  <a:pt x="5817" y="10144"/>
                </a:lnTo>
                <a:close/>
                <a:moveTo>
                  <a:pt x="60001" y="1055"/>
                </a:moveTo>
                <a:lnTo>
                  <a:pt x="74537" y="1187"/>
                </a:lnTo>
                <a:lnTo>
                  <a:pt x="89601" y="1449"/>
                </a:lnTo>
                <a:lnTo>
                  <a:pt x="102556" y="1845"/>
                </a:lnTo>
                <a:lnTo>
                  <a:pt x="107310" y="2109"/>
                </a:lnTo>
                <a:lnTo>
                  <a:pt x="107310" y="2109"/>
                </a:lnTo>
                <a:lnTo>
                  <a:pt x="102556" y="1977"/>
                </a:lnTo>
                <a:lnTo>
                  <a:pt x="89601" y="1581"/>
                </a:lnTo>
                <a:lnTo>
                  <a:pt x="74537" y="1319"/>
                </a:lnTo>
                <a:lnTo>
                  <a:pt x="60001" y="1187"/>
                </a:lnTo>
                <a:lnTo>
                  <a:pt x="45462" y="1319"/>
                </a:lnTo>
                <a:lnTo>
                  <a:pt x="30398" y="1581"/>
                </a:lnTo>
                <a:lnTo>
                  <a:pt x="17447" y="1977"/>
                </a:lnTo>
                <a:lnTo>
                  <a:pt x="12689" y="2109"/>
                </a:lnTo>
                <a:lnTo>
                  <a:pt x="9516" y="2373"/>
                </a:lnTo>
                <a:lnTo>
                  <a:pt x="7666" y="2635"/>
                </a:lnTo>
                <a:lnTo>
                  <a:pt x="6346" y="2899"/>
                </a:lnTo>
                <a:lnTo>
                  <a:pt x="5022" y="3294"/>
                </a:lnTo>
                <a:lnTo>
                  <a:pt x="3967" y="3688"/>
                </a:lnTo>
                <a:lnTo>
                  <a:pt x="3173" y="4216"/>
                </a:lnTo>
                <a:lnTo>
                  <a:pt x="2643" y="4742"/>
                </a:lnTo>
                <a:lnTo>
                  <a:pt x="2118" y="5534"/>
                </a:lnTo>
                <a:lnTo>
                  <a:pt x="2118" y="6323"/>
                </a:lnTo>
                <a:lnTo>
                  <a:pt x="2118" y="113150"/>
                </a:lnTo>
                <a:lnTo>
                  <a:pt x="2118" y="113939"/>
                </a:lnTo>
                <a:lnTo>
                  <a:pt x="1853" y="113150"/>
                </a:lnTo>
                <a:lnTo>
                  <a:pt x="1853" y="6323"/>
                </a:lnTo>
                <a:lnTo>
                  <a:pt x="2118" y="5402"/>
                </a:lnTo>
                <a:lnTo>
                  <a:pt x="2382" y="4742"/>
                </a:lnTo>
                <a:lnTo>
                  <a:pt x="2908" y="4084"/>
                </a:lnTo>
                <a:lnTo>
                  <a:pt x="3702" y="3558"/>
                </a:lnTo>
                <a:lnTo>
                  <a:pt x="4758" y="3162"/>
                </a:lnTo>
                <a:lnTo>
                  <a:pt x="6081" y="2767"/>
                </a:lnTo>
                <a:lnTo>
                  <a:pt x="7666" y="2503"/>
                </a:lnTo>
                <a:lnTo>
                  <a:pt x="9516" y="2241"/>
                </a:lnTo>
                <a:lnTo>
                  <a:pt x="12689" y="2109"/>
                </a:lnTo>
                <a:lnTo>
                  <a:pt x="17447" y="1845"/>
                </a:lnTo>
                <a:lnTo>
                  <a:pt x="30398" y="1449"/>
                </a:lnTo>
                <a:lnTo>
                  <a:pt x="45462" y="1187"/>
                </a:lnTo>
                <a:lnTo>
                  <a:pt x="60001" y="1055"/>
                </a:lnTo>
                <a:close/>
                <a:moveTo>
                  <a:pt x="107310" y="2109"/>
                </a:moveTo>
                <a:lnTo>
                  <a:pt x="110483" y="2241"/>
                </a:lnTo>
                <a:lnTo>
                  <a:pt x="112333" y="2503"/>
                </a:lnTo>
                <a:lnTo>
                  <a:pt x="113918" y="2767"/>
                </a:lnTo>
                <a:lnTo>
                  <a:pt x="115241" y="3162"/>
                </a:lnTo>
                <a:lnTo>
                  <a:pt x="116297" y="3558"/>
                </a:lnTo>
                <a:lnTo>
                  <a:pt x="117091" y="4084"/>
                </a:lnTo>
                <a:lnTo>
                  <a:pt x="117620" y="4742"/>
                </a:lnTo>
                <a:lnTo>
                  <a:pt x="117885" y="5402"/>
                </a:lnTo>
                <a:lnTo>
                  <a:pt x="118150" y="6323"/>
                </a:lnTo>
                <a:lnTo>
                  <a:pt x="118150" y="113150"/>
                </a:lnTo>
                <a:lnTo>
                  <a:pt x="117885" y="113939"/>
                </a:lnTo>
                <a:lnTo>
                  <a:pt x="117620" y="114729"/>
                </a:lnTo>
                <a:lnTo>
                  <a:pt x="117091" y="115389"/>
                </a:lnTo>
                <a:lnTo>
                  <a:pt x="116297" y="115915"/>
                </a:lnTo>
                <a:lnTo>
                  <a:pt x="115241" y="116443"/>
                </a:lnTo>
                <a:lnTo>
                  <a:pt x="113918" y="116707"/>
                </a:lnTo>
                <a:lnTo>
                  <a:pt x="112333" y="117100"/>
                </a:lnTo>
                <a:lnTo>
                  <a:pt x="110483" y="117232"/>
                </a:lnTo>
                <a:lnTo>
                  <a:pt x="104140" y="117760"/>
                </a:lnTo>
                <a:lnTo>
                  <a:pt x="93040" y="118286"/>
                </a:lnTo>
                <a:lnTo>
                  <a:pt x="86167" y="118550"/>
                </a:lnTo>
                <a:lnTo>
                  <a:pt x="78236" y="118814"/>
                </a:lnTo>
                <a:lnTo>
                  <a:pt x="69514" y="118946"/>
                </a:lnTo>
                <a:lnTo>
                  <a:pt x="50485" y="118946"/>
                </a:lnTo>
                <a:lnTo>
                  <a:pt x="41763" y="118814"/>
                </a:lnTo>
                <a:lnTo>
                  <a:pt x="33832" y="118550"/>
                </a:lnTo>
                <a:lnTo>
                  <a:pt x="26959" y="118286"/>
                </a:lnTo>
                <a:lnTo>
                  <a:pt x="15859" y="117760"/>
                </a:lnTo>
                <a:lnTo>
                  <a:pt x="9516" y="117232"/>
                </a:lnTo>
                <a:lnTo>
                  <a:pt x="7666" y="117100"/>
                </a:lnTo>
                <a:lnTo>
                  <a:pt x="6081" y="116707"/>
                </a:lnTo>
                <a:lnTo>
                  <a:pt x="5022" y="116443"/>
                </a:lnTo>
                <a:lnTo>
                  <a:pt x="3702" y="115915"/>
                </a:lnTo>
                <a:lnTo>
                  <a:pt x="2908" y="115389"/>
                </a:lnTo>
                <a:lnTo>
                  <a:pt x="2382" y="114729"/>
                </a:lnTo>
                <a:lnTo>
                  <a:pt x="2118" y="113939"/>
                </a:lnTo>
                <a:lnTo>
                  <a:pt x="2118" y="113939"/>
                </a:lnTo>
                <a:lnTo>
                  <a:pt x="2643" y="114729"/>
                </a:lnTo>
                <a:lnTo>
                  <a:pt x="3173" y="115257"/>
                </a:lnTo>
                <a:lnTo>
                  <a:pt x="3967" y="115785"/>
                </a:lnTo>
                <a:lnTo>
                  <a:pt x="5022" y="116311"/>
                </a:lnTo>
                <a:lnTo>
                  <a:pt x="6346" y="116707"/>
                </a:lnTo>
                <a:lnTo>
                  <a:pt x="7931" y="116969"/>
                </a:lnTo>
                <a:lnTo>
                  <a:pt x="9516" y="117232"/>
                </a:lnTo>
                <a:lnTo>
                  <a:pt x="15859" y="117628"/>
                </a:lnTo>
                <a:lnTo>
                  <a:pt x="26959" y="118154"/>
                </a:lnTo>
                <a:lnTo>
                  <a:pt x="33832" y="118418"/>
                </a:lnTo>
                <a:lnTo>
                  <a:pt x="41763" y="118682"/>
                </a:lnTo>
                <a:lnTo>
                  <a:pt x="50485" y="118814"/>
                </a:lnTo>
                <a:lnTo>
                  <a:pt x="69514" y="118814"/>
                </a:lnTo>
                <a:lnTo>
                  <a:pt x="78236" y="118682"/>
                </a:lnTo>
                <a:lnTo>
                  <a:pt x="86167" y="118418"/>
                </a:lnTo>
                <a:lnTo>
                  <a:pt x="93040" y="118154"/>
                </a:lnTo>
                <a:lnTo>
                  <a:pt x="104140" y="117628"/>
                </a:lnTo>
                <a:lnTo>
                  <a:pt x="110483" y="117232"/>
                </a:lnTo>
                <a:lnTo>
                  <a:pt x="112333" y="116969"/>
                </a:lnTo>
                <a:lnTo>
                  <a:pt x="113657" y="116707"/>
                </a:lnTo>
                <a:lnTo>
                  <a:pt x="114977" y="116311"/>
                </a:lnTo>
                <a:lnTo>
                  <a:pt x="116032" y="115785"/>
                </a:lnTo>
                <a:lnTo>
                  <a:pt x="116826" y="115257"/>
                </a:lnTo>
                <a:lnTo>
                  <a:pt x="117356" y="114729"/>
                </a:lnTo>
                <a:lnTo>
                  <a:pt x="117885" y="113939"/>
                </a:lnTo>
                <a:lnTo>
                  <a:pt x="117885" y="113150"/>
                </a:lnTo>
                <a:lnTo>
                  <a:pt x="117885" y="6323"/>
                </a:lnTo>
                <a:lnTo>
                  <a:pt x="117885" y="5534"/>
                </a:lnTo>
                <a:lnTo>
                  <a:pt x="117356" y="4742"/>
                </a:lnTo>
                <a:lnTo>
                  <a:pt x="116826" y="4216"/>
                </a:lnTo>
                <a:lnTo>
                  <a:pt x="116032" y="3688"/>
                </a:lnTo>
                <a:lnTo>
                  <a:pt x="114977" y="3294"/>
                </a:lnTo>
                <a:lnTo>
                  <a:pt x="113657" y="2899"/>
                </a:lnTo>
                <a:lnTo>
                  <a:pt x="112333" y="2635"/>
                </a:lnTo>
                <a:lnTo>
                  <a:pt x="110483" y="2373"/>
                </a:lnTo>
                <a:lnTo>
                  <a:pt x="107310" y="2109"/>
                </a:lnTo>
                <a:close/>
                <a:moveTo>
                  <a:pt x="60001" y="1"/>
                </a:moveTo>
                <a:lnTo>
                  <a:pt x="45198" y="133"/>
                </a:lnTo>
                <a:lnTo>
                  <a:pt x="30133" y="395"/>
                </a:lnTo>
                <a:lnTo>
                  <a:pt x="17182" y="791"/>
                </a:lnTo>
                <a:lnTo>
                  <a:pt x="12424" y="1055"/>
                </a:lnTo>
                <a:lnTo>
                  <a:pt x="8990" y="1319"/>
                </a:lnTo>
                <a:lnTo>
                  <a:pt x="6872" y="1581"/>
                </a:lnTo>
                <a:lnTo>
                  <a:pt x="5022" y="1977"/>
                </a:lnTo>
                <a:lnTo>
                  <a:pt x="3438" y="2373"/>
                </a:lnTo>
                <a:lnTo>
                  <a:pt x="2118" y="2899"/>
                </a:lnTo>
                <a:lnTo>
                  <a:pt x="1323" y="3688"/>
                </a:lnTo>
                <a:lnTo>
                  <a:pt x="529" y="4348"/>
                </a:lnTo>
                <a:lnTo>
                  <a:pt x="3" y="5270"/>
                </a:lnTo>
                <a:lnTo>
                  <a:pt x="3" y="6323"/>
                </a:lnTo>
                <a:lnTo>
                  <a:pt x="3" y="113150"/>
                </a:lnTo>
                <a:lnTo>
                  <a:pt x="3" y="114203"/>
                </a:lnTo>
                <a:lnTo>
                  <a:pt x="529" y="114993"/>
                </a:lnTo>
                <a:lnTo>
                  <a:pt x="1323" y="115915"/>
                </a:lnTo>
                <a:lnTo>
                  <a:pt x="2382" y="116575"/>
                </a:lnTo>
                <a:lnTo>
                  <a:pt x="3702" y="117100"/>
                </a:lnTo>
                <a:lnTo>
                  <a:pt x="5287" y="117628"/>
                </a:lnTo>
                <a:lnTo>
                  <a:pt x="7137" y="118024"/>
                </a:lnTo>
                <a:lnTo>
                  <a:pt x="8990" y="118286"/>
                </a:lnTo>
                <a:lnTo>
                  <a:pt x="15598" y="118682"/>
                </a:lnTo>
                <a:lnTo>
                  <a:pt x="26699" y="119340"/>
                </a:lnTo>
                <a:lnTo>
                  <a:pt x="33832" y="119604"/>
                </a:lnTo>
                <a:lnTo>
                  <a:pt x="41763" y="119736"/>
                </a:lnTo>
                <a:lnTo>
                  <a:pt x="50485" y="119868"/>
                </a:lnTo>
                <a:lnTo>
                  <a:pt x="60001" y="120000"/>
                </a:lnTo>
                <a:lnTo>
                  <a:pt x="69514" y="119868"/>
                </a:lnTo>
                <a:lnTo>
                  <a:pt x="78236" y="119736"/>
                </a:lnTo>
                <a:lnTo>
                  <a:pt x="86167" y="119604"/>
                </a:lnTo>
                <a:lnTo>
                  <a:pt x="93304" y="119340"/>
                </a:lnTo>
                <a:lnTo>
                  <a:pt x="104405" y="118682"/>
                </a:lnTo>
                <a:lnTo>
                  <a:pt x="111013" y="118286"/>
                </a:lnTo>
                <a:lnTo>
                  <a:pt x="112862" y="118024"/>
                </a:lnTo>
                <a:lnTo>
                  <a:pt x="114712" y="117628"/>
                </a:lnTo>
                <a:lnTo>
                  <a:pt x="116297" y="117100"/>
                </a:lnTo>
                <a:lnTo>
                  <a:pt x="117620" y="116575"/>
                </a:lnTo>
                <a:lnTo>
                  <a:pt x="118676" y="115915"/>
                </a:lnTo>
                <a:lnTo>
                  <a:pt x="119470" y="114993"/>
                </a:lnTo>
                <a:lnTo>
                  <a:pt x="120000" y="114203"/>
                </a:lnTo>
                <a:lnTo>
                  <a:pt x="120000" y="113150"/>
                </a:lnTo>
                <a:lnTo>
                  <a:pt x="120000" y="6323"/>
                </a:lnTo>
                <a:lnTo>
                  <a:pt x="120000" y="5270"/>
                </a:lnTo>
                <a:lnTo>
                  <a:pt x="119470" y="4348"/>
                </a:lnTo>
                <a:lnTo>
                  <a:pt x="118940" y="3688"/>
                </a:lnTo>
                <a:lnTo>
                  <a:pt x="117885" y="2899"/>
                </a:lnTo>
                <a:lnTo>
                  <a:pt x="116561" y="2373"/>
                </a:lnTo>
                <a:lnTo>
                  <a:pt x="114977" y="1977"/>
                </a:lnTo>
                <a:lnTo>
                  <a:pt x="113127" y="1581"/>
                </a:lnTo>
                <a:lnTo>
                  <a:pt x="111013" y="1319"/>
                </a:lnTo>
                <a:lnTo>
                  <a:pt x="107575" y="1055"/>
                </a:lnTo>
                <a:lnTo>
                  <a:pt x="102817" y="791"/>
                </a:lnTo>
                <a:lnTo>
                  <a:pt x="89866" y="395"/>
                </a:lnTo>
                <a:lnTo>
                  <a:pt x="74801" y="133"/>
                </a:lnTo>
                <a:lnTo>
                  <a:pt x="60001" y="1"/>
                </a:lnTo>
                <a:close/>
              </a:path>
            </a:pathLst>
          </a:custGeom>
          <a:solidFill>
            <a:srgbClr val="22222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156" name="Shape 156"/>
          <p:cNvPicPr preferRelativeResize="0"/>
          <p:nvPr/>
        </p:nvPicPr>
        <p:blipFill>
          <a:blip r:embed="rId4">
            <a:alphaModFix/>
          </a:blip>
          <a:stretch>
            <a:fillRect/>
          </a:stretch>
        </p:blipFill>
        <p:spPr>
          <a:xfrm>
            <a:off x="6528877" y="518425"/>
            <a:ext cx="2244025" cy="42654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pic>
        <p:nvPicPr>
          <p:cNvPr descr="A Singapore Airlines Boeing ..." id="161" name="Shape 161"/>
          <p:cNvPicPr preferRelativeResize="0"/>
          <p:nvPr/>
        </p:nvPicPr>
        <p:blipFill>
          <a:blip r:embed="rId3">
            <a:alphaModFix amt="12000"/>
          </a:blip>
          <a:stretch>
            <a:fillRect/>
          </a:stretch>
        </p:blipFill>
        <p:spPr>
          <a:xfrm>
            <a:off x="0" y="-1"/>
            <a:ext cx="9143998" cy="5143501"/>
          </a:xfrm>
          <a:prstGeom prst="rect">
            <a:avLst/>
          </a:prstGeom>
          <a:noFill/>
          <a:ln>
            <a:noFill/>
          </a:ln>
        </p:spPr>
      </p:pic>
      <p:sp>
        <p:nvSpPr>
          <p:cNvPr id="162" name="Shape 162"/>
          <p:cNvSpPr/>
          <p:nvPr/>
        </p:nvSpPr>
        <p:spPr>
          <a:xfrm>
            <a:off x="4097425" y="1794675"/>
            <a:ext cx="3320700" cy="3203400"/>
          </a:xfrm>
          <a:prstGeom prst="ellipse">
            <a:avLst/>
          </a:prstGeom>
          <a:solidFill>
            <a:srgbClr val="CFE2F3">
              <a:alpha val="6692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Font typeface="Roboto"/>
              <a:buNone/>
            </a:pPr>
            <a:r>
              <a:t/>
            </a:r>
            <a:endParaRPr/>
          </a:p>
        </p:txBody>
      </p:sp>
      <p:sp>
        <p:nvSpPr>
          <p:cNvPr id="163" name="Shape 163"/>
          <p:cNvSpPr/>
          <p:nvPr/>
        </p:nvSpPr>
        <p:spPr>
          <a:xfrm>
            <a:off x="3066200" y="51975"/>
            <a:ext cx="3320700" cy="3203400"/>
          </a:xfrm>
          <a:prstGeom prst="ellipse">
            <a:avLst/>
          </a:prstGeom>
          <a:solidFill>
            <a:srgbClr val="EEEECC">
              <a:alpha val="6846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Font typeface="Roboto"/>
              <a:buNone/>
            </a:pPr>
            <a:r>
              <a:t/>
            </a:r>
            <a:endParaRPr/>
          </a:p>
        </p:txBody>
      </p:sp>
      <p:sp>
        <p:nvSpPr>
          <p:cNvPr id="164" name="Shape 164"/>
          <p:cNvSpPr txBox="1"/>
          <p:nvPr>
            <p:ph type="ctrTitle"/>
          </p:nvPr>
        </p:nvSpPr>
        <p:spPr>
          <a:xfrm>
            <a:off x="311700" y="280575"/>
            <a:ext cx="3505200" cy="64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0055AA"/>
                </a:solidFill>
              </a:rPr>
              <a:t>User Design Principles</a:t>
            </a:r>
            <a:endParaRPr sz="2400">
              <a:solidFill>
                <a:srgbClr val="0055AA"/>
              </a:solidFill>
            </a:endParaRPr>
          </a:p>
        </p:txBody>
      </p:sp>
      <p:sp>
        <p:nvSpPr>
          <p:cNvPr id="165" name="Shape 165"/>
          <p:cNvSpPr/>
          <p:nvPr/>
        </p:nvSpPr>
        <p:spPr>
          <a:xfrm>
            <a:off x="2040950" y="1794675"/>
            <a:ext cx="3320700" cy="3203400"/>
          </a:xfrm>
          <a:prstGeom prst="ellipse">
            <a:avLst/>
          </a:prstGeom>
          <a:solidFill>
            <a:srgbClr val="CCBBAA">
              <a:alpha val="6000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Font typeface="Roboto"/>
              <a:buNone/>
            </a:pPr>
            <a:r>
              <a:t/>
            </a:r>
            <a:endParaRPr/>
          </a:p>
        </p:txBody>
      </p:sp>
      <p:sp>
        <p:nvSpPr>
          <p:cNvPr id="166" name="Shape 166"/>
          <p:cNvSpPr txBox="1"/>
          <p:nvPr>
            <p:ph idx="1" type="subTitle"/>
          </p:nvPr>
        </p:nvSpPr>
        <p:spPr>
          <a:xfrm>
            <a:off x="2435150" y="2874375"/>
            <a:ext cx="1527600" cy="1509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800">
                <a:solidFill>
                  <a:srgbClr val="0055AA"/>
                </a:solidFill>
              </a:rPr>
              <a:t>Minimum Hiccups,</a:t>
            </a:r>
            <a:endParaRPr sz="1800">
              <a:solidFill>
                <a:srgbClr val="0055AA"/>
              </a:solidFill>
            </a:endParaRPr>
          </a:p>
          <a:p>
            <a:pPr indent="0" lvl="0" marL="0">
              <a:spcBef>
                <a:spcPts val="0"/>
              </a:spcBef>
              <a:spcAft>
                <a:spcPts val="0"/>
              </a:spcAft>
              <a:buNone/>
            </a:pPr>
            <a:r>
              <a:rPr lang="en" sz="1800">
                <a:solidFill>
                  <a:srgbClr val="0055AA"/>
                </a:solidFill>
              </a:rPr>
              <a:t>Maximum</a:t>
            </a:r>
            <a:endParaRPr sz="1800">
              <a:solidFill>
                <a:srgbClr val="0055AA"/>
              </a:solidFill>
            </a:endParaRPr>
          </a:p>
          <a:p>
            <a:pPr indent="0" lvl="0" marL="0" rtl="0">
              <a:spcBef>
                <a:spcPts val="0"/>
              </a:spcBef>
              <a:spcAft>
                <a:spcPts val="0"/>
              </a:spcAft>
              <a:buNone/>
            </a:pPr>
            <a:r>
              <a:rPr lang="en" sz="1800">
                <a:solidFill>
                  <a:srgbClr val="0055AA"/>
                </a:solidFill>
              </a:rPr>
              <a:t>Delights</a:t>
            </a:r>
            <a:endParaRPr sz="1800">
              <a:solidFill>
                <a:srgbClr val="0055AA"/>
              </a:solidFill>
            </a:endParaRPr>
          </a:p>
        </p:txBody>
      </p:sp>
      <p:sp>
        <p:nvSpPr>
          <p:cNvPr id="167" name="Shape 167"/>
          <p:cNvSpPr txBox="1"/>
          <p:nvPr>
            <p:ph idx="1" type="subTitle"/>
          </p:nvPr>
        </p:nvSpPr>
        <p:spPr>
          <a:xfrm>
            <a:off x="5447950" y="2966775"/>
            <a:ext cx="1725000" cy="132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800">
                <a:solidFill>
                  <a:srgbClr val="0055AA"/>
                </a:solidFill>
              </a:rPr>
              <a:t>Clean, Intuitive, </a:t>
            </a:r>
            <a:endParaRPr sz="1800">
              <a:solidFill>
                <a:srgbClr val="0055AA"/>
              </a:solidFill>
            </a:endParaRPr>
          </a:p>
          <a:p>
            <a:pPr indent="0" lvl="0" marL="0" rtl="0">
              <a:spcBef>
                <a:spcPts val="0"/>
              </a:spcBef>
              <a:spcAft>
                <a:spcPts val="0"/>
              </a:spcAft>
              <a:buNone/>
            </a:pPr>
            <a:r>
              <a:rPr lang="en" sz="1800">
                <a:solidFill>
                  <a:srgbClr val="0055AA"/>
                </a:solidFill>
              </a:rPr>
              <a:t>Smart User interface</a:t>
            </a:r>
            <a:endParaRPr sz="1800">
              <a:solidFill>
                <a:srgbClr val="0055AA"/>
              </a:solidFill>
            </a:endParaRPr>
          </a:p>
        </p:txBody>
      </p:sp>
      <p:sp>
        <p:nvSpPr>
          <p:cNvPr id="168" name="Shape 168"/>
          <p:cNvSpPr txBox="1"/>
          <p:nvPr>
            <p:ph idx="1" type="subTitle"/>
          </p:nvPr>
        </p:nvSpPr>
        <p:spPr>
          <a:xfrm>
            <a:off x="4097425" y="2458500"/>
            <a:ext cx="1527600" cy="45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55AA"/>
                </a:solidFill>
              </a:rPr>
              <a:t>My Journey</a:t>
            </a:r>
            <a:endParaRPr sz="1800">
              <a:solidFill>
                <a:srgbClr val="0055AA"/>
              </a:solidFill>
            </a:endParaRPr>
          </a:p>
        </p:txBody>
      </p:sp>
      <p:sp>
        <p:nvSpPr>
          <p:cNvPr id="169" name="Shape 169"/>
          <p:cNvSpPr txBox="1"/>
          <p:nvPr>
            <p:ph idx="1" type="subTitle"/>
          </p:nvPr>
        </p:nvSpPr>
        <p:spPr>
          <a:xfrm>
            <a:off x="4032850" y="561975"/>
            <a:ext cx="1527600" cy="123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0055AA"/>
                </a:solidFill>
              </a:rPr>
              <a:t>Integrated Into SIA Systems</a:t>
            </a:r>
            <a:endParaRPr sz="1800">
              <a:solidFill>
                <a:srgbClr val="0055AA"/>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